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76" r:id="rId5"/>
    <p:sldId id="260" r:id="rId6"/>
    <p:sldId id="274" r:id="rId7"/>
    <p:sldId id="271" r:id="rId8"/>
    <p:sldId id="261" r:id="rId9"/>
    <p:sldId id="262" r:id="rId10"/>
    <p:sldId id="263" r:id="rId11"/>
    <p:sldId id="268" r:id="rId12"/>
    <p:sldId id="269" r:id="rId13"/>
    <p:sldId id="267" r:id="rId14"/>
    <p:sldId id="266" r:id="rId15"/>
    <p:sldId id="272" r:id="rId16"/>
    <p:sldId id="273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AEE3C6B-3342-4CEB-B4EC-AA88A7E6764E}" type="datetimeFigureOut">
              <a:rPr lang="ar-IQ" smtClean="0"/>
              <a:pPr/>
              <a:t>13/08/1441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BE673C-B2FE-4A90-A061-B55F35350C36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673C-B2FE-4A90-A061-B55F35350C36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48678" y="188641"/>
            <a:ext cx="3243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400" dirty="0" err="1">
                <a:cs typeface="Mudir MT" pitchFamily="2" charset="-78"/>
              </a:rPr>
              <a:t>الاسدية</a:t>
            </a:r>
            <a:r>
              <a:rPr lang="ar-IQ" dirty="0">
                <a:cs typeface="Mudir MT" pitchFamily="2" charset="-78"/>
              </a:rPr>
              <a:t>   </a:t>
            </a:r>
            <a:r>
              <a:rPr lang="en-US" dirty="0"/>
              <a:t>Stamen) </a:t>
            </a:r>
            <a:r>
              <a:rPr lang="ar-IQ" dirty="0" err="1">
                <a:cs typeface="Mudir MT" pitchFamily="2" charset="-78"/>
              </a:rPr>
              <a:t>)</a:t>
            </a:r>
            <a:r>
              <a:rPr lang="ar-IQ" dirty="0">
                <a:cs typeface="Mudir MT" pitchFamily="2" charset="-78"/>
              </a:rPr>
              <a:t> </a:t>
            </a:r>
            <a:r>
              <a:rPr lang="en-US" dirty="0" err="1"/>
              <a:t>Androecium</a:t>
            </a:r>
            <a:endParaRPr lang="ar-IQ" dirty="0"/>
          </a:p>
        </p:txBody>
      </p:sp>
      <p:sp>
        <p:nvSpPr>
          <p:cNvPr id="3" name="عنوان 5"/>
          <p:cNvSpPr txBox="1">
            <a:spLocks/>
          </p:cNvSpPr>
          <p:nvPr/>
        </p:nvSpPr>
        <p:spPr>
          <a:xfrm>
            <a:off x="395536" y="1124864"/>
            <a:ext cx="8640000" cy="108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IQ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IQ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IQ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IQ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ar-IQ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3568" y="764824"/>
            <a:ext cx="8280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ar-IQ" dirty="0">
                <a:cs typeface="Mudir MT" pitchFamily="2" charset="-78"/>
              </a:rPr>
              <a:t>تعد </a:t>
            </a:r>
            <a:r>
              <a:rPr lang="ar-IQ" dirty="0" err="1">
                <a:cs typeface="Mudir MT" pitchFamily="2" charset="-78"/>
              </a:rPr>
              <a:t>الاسدية</a:t>
            </a:r>
            <a:r>
              <a:rPr lang="ar-IQ" dirty="0">
                <a:cs typeface="Mudir MT" pitchFamily="2" charset="-78"/>
              </a:rPr>
              <a:t>  من الناحية التصنيفية من أهم الاجزاء الزهرية لمساهمتها في عملية </a:t>
            </a:r>
            <a:r>
              <a:rPr lang="ar-IQ" dirty="0" err="1">
                <a:cs typeface="Mudir MT" pitchFamily="2" charset="-78"/>
              </a:rPr>
              <a:t>التكاثر </a:t>
            </a:r>
            <a:r>
              <a:rPr lang="ar-IQ" dirty="0">
                <a:cs typeface="Mudir MT" pitchFamily="2" charset="-78"/>
              </a:rPr>
              <a:t>, كما أن خواصها المتنوعة والمتميزة يعول عليها  في عمليات تشخيص الانواع النباتية بل أنها تعطي ادلة مهمة على العلاقات الوراثية بين المراتب التصنيفية المختلفة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988464" y="1774557"/>
            <a:ext cx="576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r-IQ" dirty="0">
                <a:cs typeface="Mudir MT" pitchFamily="2" charset="-78"/>
              </a:rPr>
              <a:t>تنشأ </a:t>
            </a:r>
            <a:r>
              <a:rPr lang="ar-IQ" dirty="0" err="1">
                <a:cs typeface="Mudir MT" pitchFamily="2" charset="-78"/>
              </a:rPr>
              <a:t>السداة</a:t>
            </a:r>
            <a:r>
              <a:rPr lang="ar-IQ" dirty="0">
                <a:cs typeface="Mudir MT" pitchFamily="2" charset="-78"/>
              </a:rPr>
              <a:t>  من تحور ورقة خضرية خصبة </a:t>
            </a:r>
            <a:r>
              <a:rPr lang="en-US" dirty="0">
                <a:cs typeface="Mudir MT" pitchFamily="2" charset="-78"/>
              </a:rPr>
              <a:t>Microsporophyll </a:t>
            </a:r>
            <a:endParaRPr lang="ar-IQ" dirty="0">
              <a:cs typeface="Mudir MT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74028" y="2132856"/>
            <a:ext cx="6374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r-IQ" dirty="0">
                <a:cs typeface="Mudir MT" pitchFamily="2" charset="-78"/>
              </a:rPr>
              <a:t>تتكون </a:t>
            </a:r>
            <a:r>
              <a:rPr lang="ar-IQ" dirty="0" err="1">
                <a:cs typeface="Mudir MT" pitchFamily="2" charset="-78"/>
              </a:rPr>
              <a:t>السداة</a:t>
            </a:r>
            <a:r>
              <a:rPr lang="ar-IQ" dirty="0">
                <a:cs typeface="Mudir MT" pitchFamily="2" charset="-78"/>
              </a:rPr>
              <a:t> من </a:t>
            </a:r>
            <a:r>
              <a:rPr lang="ar-IQ" dirty="0" err="1">
                <a:cs typeface="Mudir MT" pitchFamily="2" charset="-78"/>
              </a:rPr>
              <a:t>جزئين</a:t>
            </a:r>
            <a:r>
              <a:rPr lang="ar-IQ" dirty="0">
                <a:cs typeface="Mudir MT" pitchFamily="2" charset="-78"/>
              </a:rPr>
              <a:t> متميزين هما المتك  </a:t>
            </a:r>
            <a:r>
              <a:rPr lang="en-US" dirty="0">
                <a:cs typeface="Mudir MT" pitchFamily="2" charset="-78"/>
              </a:rPr>
              <a:t>Anther </a:t>
            </a:r>
            <a:r>
              <a:rPr lang="ar-IQ" dirty="0" err="1">
                <a:cs typeface="Mudir MT" pitchFamily="2" charset="-78"/>
              </a:rPr>
              <a:t>والخويط</a:t>
            </a:r>
            <a:r>
              <a:rPr lang="ar-IQ" dirty="0">
                <a:cs typeface="Mudir MT" pitchFamily="2" charset="-78"/>
              </a:rPr>
              <a:t> </a:t>
            </a:r>
            <a:r>
              <a:rPr lang="en-US" dirty="0" err="1">
                <a:cs typeface="Mudir MT" pitchFamily="2" charset="-78"/>
              </a:rPr>
              <a:t>Fliment</a:t>
            </a:r>
            <a:r>
              <a:rPr lang="en-US" dirty="0">
                <a:cs typeface="Mudir MT" pitchFamily="2" charset="-78"/>
              </a:rPr>
              <a:t> </a:t>
            </a:r>
            <a:r>
              <a:rPr lang="ar-IQ" dirty="0">
                <a:cs typeface="Mudir MT" pitchFamily="2" charset="-78"/>
              </a:rPr>
              <a:t>  </a:t>
            </a:r>
          </a:p>
        </p:txBody>
      </p:sp>
      <p:pic>
        <p:nvPicPr>
          <p:cNvPr id="7" name="صورة 6" descr="E:\New folder (2)\٢٠٢٠٠٣١٨_٠٠١٦٥٢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000" y="2694752"/>
            <a:ext cx="2160000" cy="325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B2FC9D38-A0B2-7445-ABCC-366BC46F876F}"/>
              </a:ext>
            </a:extLst>
          </p:cNvPr>
          <p:cNvSpPr txBox="1"/>
          <p:nvPr/>
        </p:nvSpPr>
        <p:spPr>
          <a:xfrm>
            <a:off x="3656688" y="2512777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-67278" y="591653"/>
            <a:ext cx="91757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36838" algn="ctr"/>
              </a:tabLst>
            </a:pP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اسدية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ثنائية الحزمة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Diadelphous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androecium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هذه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من مميزات العائلة الثانوية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الفراشية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التابعة للعائلة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البقولية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</a:t>
            </a:r>
          </a:p>
          <a:p>
            <a:pPr marL="342900" marR="0" lvl="0" indent="-34290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36838" algn="ctr"/>
              </a:tabLst>
            </a:pP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اذ تحتوي على عشرة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اسدية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(10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اسدية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) تسعة منها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خويطاتها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ملتحمة بحزمة واحدة مكونا انبوبا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سدويا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 </a:t>
            </a:r>
          </a:p>
          <a:p>
            <a:pPr marL="342900" marR="0" lvl="0" indent="-34290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36838" algn="ctr"/>
              </a:tabLst>
            </a:pP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اما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السداة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العاشرة فتبقى مستقلة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وحرة .</a:t>
            </a:r>
            <a:endParaRPr kumimoji="0" lang="ar-IQ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3701119" y="1412776"/>
            <a:ext cx="2239033" cy="2343257"/>
            <a:chOff x="3917143" y="1481767"/>
            <a:chExt cx="2239033" cy="2343257"/>
          </a:xfrm>
        </p:grpSpPr>
        <p:pic>
          <p:nvPicPr>
            <p:cNvPr id="4" name="صورة 3" descr="E:\New folder (2)\vr067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402000" y="2000167"/>
              <a:ext cx="2340000" cy="1309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صورة 5" descr="C:\Users\dell\أمل علي ياسين\New folder (8)\ytr.png"/>
            <p:cNvPicPr/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 flipH="1">
              <a:off x="4968176" y="1481767"/>
              <a:ext cx="1188000" cy="230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59276" y="3916126"/>
            <a:ext cx="84254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36838" algn="ctr"/>
              </a:tabLst>
            </a:pP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اسدية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متعددة الحزم</a:t>
            </a:r>
            <a:r>
              <a:rPr lang="en-US" sz="1600" dirty="0"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Mudir MT" pitchFamily="2" charset="-78"/>
              </a:rPr>
              <a:t>androecium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Polydelphous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: تتحد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خويطات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في مجاميع لتكون عدة انابيب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سدوية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  <a:tabLst>
                <a:tab pos="2636838" algn="ctr"/>
              </a:tabLst>
            </a:pP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ومثالها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في جنس الحمضيات  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Citrus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.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و</a:t>
            </a:r>
            <a:r>
              <a:rPr lang="ar-IQ" sz="1600" dirty="0">
                <a:latin typeface="Calibri" pitchFamily="34" charset="0"/>
                <a:ea typeface="Calibri" pitchFamily="34" charset="0"/>
                <a:cs typeface="Mudir MT" pitchFamily="2" charset="-78"/>
              </a:rPr>
              <a:t>جنس  </a:t>
            </a:r>
            <a:r>
              <a:rPr lang="ar-IQ" sz="1600" dirty="0" err="1">
                <a:latin typeface="Calibri" pitchFamily="34" charset="0"/>
                <a:ea typeface="Calibri" pitchFamily="34" charset="0"/>
                <a:cs typeface="Mudir MT" pitchFamily="2" charset="-78"/>
              </a:rPr>
              <a:t>الكاميليا</a:t>
            </a:r>
            <a:r>
              <a:rPr lang="ar-IQ" sz="1600" dirty="0"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en-US" sz="1600" i="1" dirty="0">
                <a:latin typeface="Calibri" pitchFamily="34" charset="0"/>
                <a:ea typeface="Calibri" pitchFamily="34" charset="0"/>
                <a:cs typeface="Mudir MT" pitchFamily="2" charset="-78"/>
              </a:rPr>
              <a:t>Camellia</a:t>
            </a:r>
            <a:r>
              <a:rPr lang="ar-IQ" sz="1600" i="1" dirty="0"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endParaRPr kumimoji="0" lang="ar-IQ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827744" y="4620282"/>
            <a:ext cx="3888272" cy="2121086"/>
            <a:chOff x="179512" y="4437112"/>
            <a:chExt cx="3888272" cy="2121086"/>
          </a:xfrm>
        </p:grpSpPr>
        <p:pic>
          <p:nvPicPr>
            <p:cNvPr id="9" name="صورة 8" descr="bf2615cf-0116-48ec-a037-6c9e642ce99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4581128"/>
              <a:ext cx="2484000" cy="1863000"/>
            </a:xfrm>
            <a:prstGeom prst="rect">
              <a:avLst/>
            </a:prstGeom>
          </p:spPr>
        </p:pic>
        <p:pic>
          <p:nvPicPr>
            <p:cNvPr id="1026" name="Picture 2" descr="E:\New folder (2)\٢٠٢٠٠٣١٨_٠٠١٠١٢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7784" y="4437112"/>
              <a:ext cx="1440000" cy="2121086"/>
            </a:xfrm>
            <a:prstGeom prst="rect">
              <a:avLst/>
            </a:prstGeom>
            <a:noFill/>
          </p:spPr>
        </p:pic>
      </p:grpSp>
      <p:pic>
        <p:nvPicPr>
          <p:cNvPr id="3074" name="Picture 2" descr="C:\Users\dell\Pictures\d4f256dcbf11367ee8df4a95a1448d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904" y="1422056"/>
            <a:ext cx="3168000" cy="2376000"/>
          </a:xfrm>
          <a:prstGeom prst="rect">
            <a:avLst/>
          </a:prstGeom>
          <a:noFill/>
        </p:spPr>
      </p:pic>
      <p:pic>
        <p:nvPicPr>
          <p:cNvPr id="5122" name="Picture 2" descr="C:\Users\dell\Pictures\824a69726089d7459b7c42631f743557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88" y="1466637"/>
            <a:ext cx="3024000" cy="2178387"/>
          </a:xfrm>
          <a:prstGeom prst="rect">
            <a:avLst/>
          </a:prstGeom>
          <a:noFill/>
        </p:spPr>
      </p:pic>
      <p:pic>
        <p:nvPicPr>
          <p:cNvPr id="5123" name="Picture 3" descr="C:\Users\dell\Pictures\images (9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581368"/>
            <a:ext cx="1437383" cy="2160000"/>
          </a:xfrm>
          <a:prstGeom prst="rect">
            <a:avLst/>
          </a:prstGeom>
          <a:noFill/>
        </p:spPr>
      </p:pic>
      <p:pic>
        <p:nvPicPr>
          <p:cNvPr id="5124" name="Picture 4" descr="C:\Users\dell\Pictures\spring-hill-nurseries-shrubs-bushes-60534-64_10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6156416" y="4581368"/>
            <a:ext cx="216000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260648"/>
            <a:ext cx="864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dirty="0">
                <a:cs typeface="Mudir MT" pitchFamily="2" charset="-78"/>
              </a:rPr>
              <a:t> </a:t>
            </a:r>
            <a:r>
              <a:rPr lang="ar-IQ" dirty="0" err="1">
                <a:cs typeface="Mudir MT" pitchFamily="2" charset="-78"/>
              </a:rPr>
              <a:t>ب </a:t>
            </a:r>
            <a:r>
              <a:rPr lang="ar-IQ" dirty="0">
                <a:cs typeface="Mudir MT" pitchFamily="2" charset="-78"/>
              </a:rPr>
              <a:t>-اتحاد </a:t>
            </a:r>
            <a:r>
              <a:rPr lang="ar-IQ" dirty="0" err="1">
                <a:cs typeface="Mudir MT" pitchFamily="2" charset="-78"/>
              </a:rPr>
              <a:t>المتوك</a:t>
            </a:r>
            <a:r>
              <a:rPr lang="ar-IQ" dirty="0">
                <a:cs typeface="Mudir MT" pitchFamily="2" charset="-78"/>
              </a:rPr>
              <a:t> </a:t>
            </a:r>
            <a:r>
              <a:rPr lang="en-US" dirty="0" err="1">
                <a:cs typeface="Mudir MT" pitchFamily="2" charset="-78"/>
              </a:rPr>
              <a:t>Syngenesious</a:t>
            </a:r>
            <a:r>
              <a:rPr lang="en-US" dirty="0">
                <a:cs typeface="Mudir MT" pitchFamily="2" charset="-78"/>
              </a:rPr>
              <a:t> </a:t>
            </a:r>
            <a:r>
              <a:rPr lang="ar-IQ" dirty="0">
                <a:cs typeface="Mudir MT" pitchFamily="2" charset="-78"/>
              </a:rPr>
              <a:t> يتمثل الاتحاد في هذه الحالة بالتحام </a:t>
            </a:r>
            <a:r>
              <a:rPr lang="ar-IQ" dirty="0" err="1">
                <a:cs typeface="Mudir MT" pitchFamily="2" charset="-78"/>
              </a:rPr>
              <a:t>المتوك</a:t>
            </a:r>
            <a:r>
              <a:rPr lang="ar-IQ" dirty="0">
                <a:cs typeface="Mudir MT" pitchFamily="2" charset="-78"/>
              </a:rPr>
              <a:t> مع بعضها البعض دون </a:t>
            </a:r>
            <a:r>
              <a:rPr lang="ar-IQ" dirty="0" err="1">
                <a:cs typeface="Mudir MT" pitchFamily="2" charset="-78"/>
              </a:rPr>
              <a:t>الخويطات</a:t>
            </a:r>
            <a:r>
              <a:rPr lang="ar-IQ" dirty="0">
                <a:cs typeface="Mudir MT" pitchFamily="2" charset="-78"/>
              </a:rPr>
              <a:t> التي تبقى حرة </a:t>
            </a:r>
          </a:p>
        </p:txBody>
      </p:sp>
      <p:pic>
        <p:nvPicPr>
          <p:cNvPr id="2050" name="Picture 2" descr="E:\New folder (2)\نبات\FB_IMG_15849013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52" y="880536"/>
            <a:ext cx="3744000" cy="5795712"/>
          </a:xfrm>
          <a:prstGeom prst="rect">
            <a:avLst/>
          </a:prstGeom>
          <a:noFill/>
        </p:spPr>
      </p:pic>
      <p:pic>
        <p:nvPicPr>
          <p:cNvPr id="2055" name="Picture 7" descr="C:\Users\dell\Picture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 flipV="1">
            <a:off x="3413952" y="1587360"/>
            <a:ext cx="5808000" cy="43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ell\Pictures\sinningia-stapelioides-detail-sta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39"/>
            <a:ext cx="2772000" cy="2857712"/>
          </a:xfrm>
          <a:prstGeom prst="rect">
            <a:avLst/>
          </a:prstGeom>
          <a:noFill/>
        </p:spPr>
      </p:pic>
      <p:pic>
        <p:nvPicPr>
          <p:cNvPr id="3078" name="Picture 6" descr="C:\Users\dell\Pictures\Sinningia-cardinalis-Innocent_okuto_ok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304" y="44624"/>
            <a:ext cx="4320000" cy="5324580"/>
          </a:xfrm>
          <a:prstGeom prst="rect">
            <a:avLst/>
          </a:prstGeom>
          <a:noFill/>
        </p:spPr>
      </p:pic>
      <p:pic>
        <p:nvPicPr>
          <p:cNvPr id="8" name="Picture 5" descr="C:\Users\dell\Pictures\sinningia-stapelioides-section-of-fl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484" y="2996952"/>
            <a:ext cx="2146300" cy="2981325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4240428" y="5919663"/>
            <a:ext cx="4075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>
                <a:solidFill>
                  <a:schemeClr val="bg1"/>
                </a:solidFill>
                <a:cs typeface="Mudir MT" pitchFamily="2" charset="-78"/>
              </a:rPr>
              <a:t>ازهار نبات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cs typeface="+mj-cs"/>
              </a:rPr>
              <a:t>Sinningia</a:t>
            </a:r>
            <a:r>
              <a:rPr lang="en-US" sz="2400" b="1" i="1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cs typeface="+mj-cs"/>
              </a:rPr>
              <a:t>stapelioides</a:t>
            </a:r>
            <a:r>
              <a:rPr lang="en-US" sz="2400" b="1" i="1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  </a:t>
            </a:r>
            <a:r>
              <a:rPr lang="ar-IQ" dirty="0">
                <a:solidFill>
                  <a:schemeClr val="bg1"/>
                </a:solidFill>
                <a:cs typeface="Mudir MT" pitchFamily="2" charset="-78"/>
              </a:rPr>
              <a:t> </a:t>
            </a:r>
            <a:endParaRPr lang="en-US" dirty="0">
              <a:solidFill>
                <a:schemeClr val="bg1"/>
              </a:solidFill>
              <a:cs typeface="Mudir MT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260752"/>
            <a:ext cx="7560000" cy="936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b="1" dirty="0" err="1">
                <a:cs typeface="Mudir MT" pitchFamily="2" charset="-78"/>
              </a:rPr>
              <a:t>ج .</a:t>
            </a:r>
            <a:r>
              <a:rPr lang="ar-IQ" b="1" dirty="0">
                <a:cs typeface="Mudir MT" pitchFamily="2" charset="-78"/>
              </a:rPr>
              <a:t> اتحاد </a:t>
            </a:r>
            <a:r>
              <a:rPr lang="ar-IQ" b="1" dirty="0" err="1">
                <a:cs typeface="Mudir MT" pitchFamily="2" charset="-78"/>
              </a:rPr>
              <a:t>الاسدية</a:t>
            </a:r>
            <a:r>
              <a:rPr lang="ar-IQ" b="1" dirty="0">
                <a:cs typeface="Mudir MT" pitchFamily="2" charset="-78"/>
              </a:rPr>
              <a:t> </a:t>
            </a:r>
            <a:r>
              <a:rPr lang="en-US" b="1" dirty="0">
                <a:cs typeface="Mudir MT" pitchFamily="2" charset="-78"/>
              </a:rPr>
              <a:t> </a:t>
            </a:r>
            <a:r>
              <a:rPr lang="en-US" b="1" dirty="0" err="1">
                <a:cs typeface="Mudir MT" pitchFamily="2" charset="-78"/>
              </a:rPr>
              <a:t>Synandrium</a:t>
            </a:r>
            <a:r>
              <a:rPr lang="en-US" b="1" dirty="0">
                <a:cs typeface="Mudir MT" pitchFamily="2" charset="-78"/>
              </a:rPr>
              <a:t> anther</a:t>
            </a:r>
            <a:r>
              <a:rPr lang="ar-IQ" b="1" dirty="0">
                <a:cs typeface="Mudir MT" pitchFamily="2" charset="-78"/>
              </a:rPr>
              <a:t> في هذه الحالة تكون </a:t>
            </a:r>
            <a:r>
              <a:rPr lang="ar-IQ" b="1" dirty="0" err="1">
                <a:cs typeface="Mudir MT" pitchFamily="2" charset="-78"/>
              </a:rPr>
              <a:t>الاسدية</a:t>
            </a:r>
            <a:r>
              <a:rPr lang="ar-IQ" b="1" dirty="0">
                <a:cs typeface="Mudir MT" pitchFamily="2" charset="-78"/>
              </a:rPr>
              <a:t> بأكملها  </a:t>
            </a:r>
            <a:r>
              <a:rPr lang="ar-IQ" b="1" dirty="0" err="1">
                <a:cs typeface="Mudir MT" pitchFamily="2" charset="-78"/>
              </a:rPr>
              <a:t>متحدة </a:t>
            </a:r>
            <a:r>
              <a:rPr lang="ar-IQ" b="1" dirty="0">
                <a:cs typeface="Mudir MT" pitchFamily="2" charset="-78"/>
              </a:rPr>
              <a:t>(</a:t>
            </a:r>
            <a:r>
              <a:rPr lang="ar-IQ" b="1" dirty="0" err="1">
                <a:cs typeface="Mudir MT" pitchFamily="2" charset="-78"/>
              </a:rPr>
              <a:t>المتوك</a:t>
            </a:r>
            <a:r>
              <a:rPr lang="ar-IQ" b="1" dirty="0">
                <a:cs typeface="Mudir MT" pitchFamily="2" charset="-78"/>
              </a:rPr>
              <a:t> و </a:t>
            </a:r>
            <a:r>
              <a:rPr lang="ar-IQ" b="1" dirty="0" err="1">
                <a:cs typeface="Mudir MT" pitchFamily="2" charset="-78"/>
              </a:rPr>
              <a:t>الخويطات)</a:t>
            </a:r>
            <a:r>
              <a:rPr lang="ar-IQ" b="1" dirty="0">
                <a:cs typeface="Mudir MT" pitchFamily="2" charset="-78"/>
              </a:rPr>
              <a:t> </a:t>
            </a:r>
            <a:r>
              <a:rPr lang="en-US" b="1" dirty="0">
                <a:cs typeface="Mudir MT" pitchFamily="2" charset="-78"/>
              </a:rPr>
              <a:t> </a:t>
            </a:r>
            <a:r>
              <a:rPr lang="ar-IQ" b="1" dirty="0">
                <a:cs typeface="Mudir MT" pitchFamily="2" charset="-78"/>
              </a:rPr>
              <a:t> وهي من الصفات المميزة لإفراد العائلة </a:t>
            </a:r>
            <a:r>
              <a:rPr lang="ar-IQ" b="1" dirty="0" err="1">
                <a:cs typeface="Mudir MT" pitchFamily="2" charset="-78"/>
              </a:rPr>
              <a:t>القرعية</a:t>
            </a:r>
            <a:r>
              <a:rPr lang="ar-IQ" b="1" dirty="0">
                <a:cs typeface="Mudir MT" pitchFamily="2" charset="-78"/>
              </a:rPr>
              <a:t>  </a:t>
            </a:r>
            <a:r>
              <a:rPr lang="en-US" b="1" dirty="0" err="1">
                <a:cs typeface="Mudir MT" pitchFamily="2" charset="-78"/>
              </a:rPr>
              <a:t>cucurbitaceae</a:t>
            </a:r>
            <a:r>
              <a:rPr lang="en-US" b="1" dirty="0">
                <a:cs typeface="Mudir MT" pitchFamily="2" charset="-78"/>
              </a:rPr>
              <a:t> </a:t>
            </a:r>
            <a:r>
              <a:rPr lang="en-US" dirty="0">
                <a:cs typeface="Mudir MT" pitchFamily="2" charset="-78"/>
              </a:rPr>
              <a:t/>
            </a:r>
            <a:br>
              <a:rPr lang="en-US" dirty="0">
                <a:cs typeface="Mudir MT" pitchFamily="2" charset="-78"/>
              </a:rPr>
            </a:br>
            <a:r>
              <a:rPr lang="en-US" dirty="0">
                <a:cs typeface="Mudir MT" pitchFamily="2" charset="-78"/>
              </a:rPr>
              <a:t/>
            </a:r>
            <a:br>
              <a:rPr lang="en-US" dirty="0">
                <a:cs typeface="Mudir MT" pitchFamily="2" charset="-78"/>
              </a:rPr>
            </a:br>
            <a:r>
              <a:rPr lang="en-US" dirty="0">
                <a:cs typeface="Mudir MT" pitchFamily="2" charset="-78"/>
              </a:rPr>
              <a:t/>
            </a:r>
            <a:br>
              <a:rPr lang="en-US" dirty="0">
                <a:cs typeface="Mudir MT" pitchFamily="2" charset="-78"/>
              </a:rPr>
            </a:br>
            <a:endParaRPr lang="ar-IQ" dirty="0">
              <a:cs typeface="Mudir MT" pitchFamily="2" charset="-78"/>
            </a:endParaRPr>
          </a:p>
        </p:txBody>
      </p:sp>
      <p:pic>
        <p:nvPicPr>
          <p:cNvPr id="3" name="صورة 2" descr="16150254123_ef6a1f04b9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95736" y="3564288"/>
            <a:ext cx="4320000" cy="3240000"/>
          </a:xfrm>
          <a:prstGeom prst="rect">
            <a:avLst/>
          </a:prstGeom>
        </p:spPr>
      </p:pic>
      <p:pic>
        <p:nvPicPr>
          <p:cNvPr id="6" name="صورة 5" descr="Cucurbita_pepo__zapallo_de_Angola__semillería_La_Paulita_-_flor_masculina_y_anteras_(VEP01)_dos_días_antes_de_la_ante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064" y="1196752"/>
            <a:ext cx="1728000" cy="2371601"/>
          </a:xfrm>
          <a:prstGeom prst="rect">
            <a:avLst/>
          </a:prstGeom>
        </p:spPr>
      </p:pic>
      <p:pic>
        <p:nvPicPr>
          <p:cNvPr id="1028" name="Picture 4" descr="E:\New folder (2)\نبات\٢٠٢٠٠٣٢٢_١٧٢٦٣٢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8064" y="1196754"/>
            <a:ext cx="2304000" cy="2340283"/>
          </a:xfrm>
          <a:prstGeom prst="rect">
            <a:avLst/>
          </a:prstGeom>
          <a:noFill/>
        </p:spPr>
      </p:pic>
      <p:pic>
        <p:nvPicPr>
          <p:cNvPr id="1029" name="Picture 5" descr="C:\Users\dell\Pictures\Cucurbita_pepo__zapallo_de_Angola__semillería_La_Paulita_-_flor_masculina_y_anteras_(VERDE7)_atardecer_anterior_a_la_antesis,_comienza_la_dehiscencia_y_se_observa_polen,_etiquet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320" y="1168877"/>
            <a:ext cx="1656000" cy="2404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3075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خصوبة </a:t>
            </a:r>
            <a:r>
              <a:rPr kumimoji="0" lang="ar-SA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S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 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Fertility of stamens </a:t>
            </a:r>
            <a:r>
              <a:rPr kumimoji="0" lang="ar-S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  </a:t>
            </a: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1347" y="615752"/>
            <a:ext cx="83471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S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الخصبة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Fertile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Stamens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وهي </a:t>
            </a:r>
            <a:r>
              <a:rPr kumimoji="0" lang="ar-S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التي لها القدرة على انتاج حبوب </a:t>
            </a:r>
            <a:r>
              <a:rPr kumimoji="0" lang="ar-S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اللقاح</a:t>
            </a:r>
            <a:r>
              <a:rPr kumimoji="0" lang="ar-SA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hruti" pitchFamily="34" charset="0"/>
              <a:ea typeface="Calibri" pitchFamily="34" charset="0"/>
              <a:cs typeface="Mudir MT" pitchFamily="2" charset="-78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SA" dirty="0">
                <a:latin typeface="Shruti" pitchFamily="34" charset="0"/>
                <a:ea typeface="Calibri" pitchFamily="34" charset="0"/>
                <a:cs typeface="Mudir MT" pitchFamily="2" charset="-78"/>
              </a:rPr>
              <a:t>وهي </a:t>
            </a:r>
            <a:r>
              <a:rPr lang="ar-SA" dirty="0" err="1">
                <a:latin typeface="Shrut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lang="ar-SA" dirty="0">
                <a:latin typeface="Shruti" pitchFamily="34" charset="0"/>
                <a:ea typeface="Calibri" pitchFamily="34" charset="0"/>
                <a:cs typeface="Mudir MT" pitchFamily="2" charset="-78"/>
              </a:rPr>
              <a:t> التي ليس لها  القدرة على انتاج حبوب اللقاح</a:t>
            </a:r>
            <a:r>
              <a:rPr lang="ar-SA" dirty="0">
                <a:solidFill>
                  <a:srgbClr val="FF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ar-IQ" dirty="0">
                <a:solidFill>
                  <a:srgbClr val="FF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en-US" dirty="0">
                <a:latin typeface="Shruti" pitchFamily="34" charset="0"/>
                <a:ea typeface="Calibri" pitchFamily="34" charset="0"/>
                <a:cs typeface="Mudir MT" pitchFamily="2" charset="-78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Sterile</a:t>
            </a:r>
            <a:r>
              <a:rPr lang="en-US" dirty="0">
                <a:latin typeface="Shruti" pitchFamily="34" charset="0"/>
                <a:ea typeface="Calibri" pitchFamily="34" charset="0"/>
                <a:cs typeface="Mudir MT" pitchFamily="2" charset="-78"/>
              </a:rPr>
              <a:t> Stamens) </a:t>
            </a:r>
            <a:r>
              <a:rPr lang="ar-SA" dirty="0" err="1">
                <a:latin typeface="Shrut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lang="ar-SA" dirty="0">
                <a:latin typeface="Shruti" pitchFamily="34" charset="0"/>
                <a:ea typeface="Calibri" pitchFamily="34" charset="0"/>
                <a:cs typeface="Mudir MT" pitchFamily="2" charset="-78"/>
              </a:rPr>
              <a:t> العقيمة</a:t>
            </a:r>
            <a:r>
              <a:rPr lang="ar-IQ" dirty="0"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endParaRPr kumimoji="0" lang="ar-SA" b="0" i="0" u="none" strike="noStrike" cap="none" normalizeH="0" baseline="0" dirty="0">
              <a:ln>
                <a:noFill/>
              </a:ln>
              <a:effectLst/>
              <a:latin typeface="Shruti" pitchFamily="34" charset="0"/>
              <a:ea typeface="Calibri" pitchFamily="34" charset="0"/>
              <a:cs typeface="Mudir MT" pitchFamily="2" charset="-78"/>
            </a:endParaRP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Shruti" pitchFamily="34" charset="0"/>
                <a:ea typeface="Calibri" pitchFamily="34" charset="0"/>
                <a:cs typeface="Mudir MT" pitchFamily="2" charset="-78"/>
              </a:rPr>
              <a:t>Staminodes</a:t>
            </a:r>
            <a:r>
              <a:rPr lang="en-US" dirty="0"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ar-SA" dirty="0">
                <a:latin typeface="Shruti" pitchFamily="34" charset="0"/>
                <a:ea typeface="Calibri" pitchFamily="34" charset="0"/>
                <a:cs typeface="Mudir MT" pitchFamily="2" charset="-78"/>
              </a:rPr>
              <a:t>اما لضمور </a:t>
            </a:r>
            <a:r>
              <a:rPr lang="ar-SA" dirty="0" err="1">
                <a:latin typeface="Shruti" pitchFamily="34" charset="0"/>
                <a:ea typeface="Calibri" pitchFamily="34" charset="0"/>
                <a:cs typeface="Mudir MT" pitchFamily="2" charset="-78"/>
              </a:rPr>
              <a:t>المتوك</a:t>
            </a:r>
            <a:r>
              <a:rPr lang="ar-SA" dirty="0">
                <a:latin typeface="Shruti" pitchFamily="34" charset="0"/>
                <a:ea typeface="Calibri" pitchFamily="34" charset="0"/>
                <a:cs typeface="Mudir MT" pitchFamily="2" charset="-78"/>
              </a:rPr>
              <a:t> او لانعدامه</a:t>
            </a:r>
            <a:r>
              <a:rPr lang="ar-IQ" b="1" dirty="0">
                <a:latin typeface="Shruti" pitchFamily="34" charset="0"/>
                <a:ea typeface="Calibri" pitchFamily="34" charset="0"/>
                <a:cs typeface="Mudir MT" pitchFamily="2" charset="-78"/>
              </a:rPr>
              <a:t>ويصطلح عليها </a:t>
            </a:r>
            <a:r>
              <a:rPr kumimoji="0" lang="ar-SA" b="1" i="0" u="none" strike="noStrike" cap="none" normalizeH="0" baseline="0" dirty="0">
                <a:ln>
                  <a:noFill/>
                </a:ln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 </a:t>
            </a: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122" name="Picture 2" descr="C:\Users\dell\Pictures\CBT-D-Cour_guian_fl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2952000" cy="2056718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107504" y="3645024"/>
            <a:ext cx="8712000" cy="57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يصطلح على </a:t>
            </a:r>
            <a:r>
              <a:rPr lang="ar-SA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المدقة</a:t>
            </a:r>
            <a:r>
              <a:rPr lang="ar-SA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العقيمة التي </a:t>
            </a:r>
            <a:r>
              <a:rPr lang="ar-SA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لاتتمكن</a:t>
            </a:r>
            <a:r>
              <a:rPr lang="ar-SA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من انتاج </a:t>
            </a:r>
            <a:r>
              <a:rPr lang="ar-SA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البيويضات</a:t>
            </a:r>
            <a:r>
              <a:rPr lang="en-US" dirty="0">
                <a:solidFill>
                  <a:srgbClr val="1C1E21"/>
                </a:solidFill>
                <a:latin typeface="Shruti" pitchFamily="34" charset="0"/>
                <a:ea typeface="Times New Roman" pitchFamily="18" charset="0"/>
                <a:cs typeface="Mudir MT" pitchFamily="2" charset="-78"/>
              </a:rPr>
              <a:t> </a:t>
            </a:r>
            <a:r>
              <a:rPr lang="en-US" dirty="0" err="1">
                <a:solidFill>
                  <a:srgbClr val="1C1E21"/>
                </a:solidFill>
                <a:latin typeface="Shruti" pitchFamily="34" charset="0"/>
                <a:ea typeface="Times New Roman" pitchFamily="18" charset="0"/>
                <a:cs typeface="Mudir MT" pitchFamily="2" charset="-78"/>
              </a:rPr>
              <a:t>Pistillode</a:t>
            </a:r>
            <a:r>
              <a:rPr lang="en-US" dirty="0">
                <a:solidFill>
                  <a:srgbClr val="1C1E21"/>
                </a:solidFill>
                <a:latin typeface="Shruti" pitchFamily="34" charset="0"/>
                <a:ea typeface="Times New Roman" pitchFamily="18" charset="0"/>
                <a:cs typeface="Mudir MT" pitchFamily="2" charset="-78"/>
              </a:rPr>
              <a:t>,</a:t>
            </a:r>
            <a:r>
              <a:rPr lang="ar-IQ" dirty="0">
                <a:solidFill>
                  <a:srgbClr val="1C1E21"/>
                </a:solidFill>
                <a:latin typeface="Shruti" pitchFamily="34" charset="0"/>
                <a:ea typeface="Times New Roman" pitchFamily="18" charset="0"/>
                <a:cs typeface="Mudir MT" pitchFamily="2" charset="-78"/>
              </a:rPr>
              <a:t>وغالبا توجد في الازهار الذكرية</a:t>
            </a:r>
            <a:r>
              <a:rPr lang="en-US" dirty="0">
                <a:solidFill>
                  <a:srgbClr val="1C1E21"/>
                </a:solidFill>
                <a:latin typeface="Shruti" pitchFamily="34" charset="0"/>
                <a:ea typeface="Times New Roman" pitchFamily="18" charset="0"/>
                <a:cs typeface="Mudir MT" pitchFamily="2" charset="-78"/>
              </a:rPr>
              <a:t> </a:t>
            </a:r>
            <a:r>
              <a:rPr lang="ar-IQ" dirty="0">
                <a:solidFill>
                  <a:srgbClr val="1C1E21"/>
                </a:solidFill>
                <a:latin typeface="Shruti" pitchFamily="34" charset="0"/>
                <a:ea typeface="Times New Roman" pitchFamily="18" charset="0"/>
                <a:cs typeface="Mudir MT" pitchFamily="2" charset="-78"/>
              </a:rPr>
              <a:t>اذ تبدو كجزء ضامر</a:t>
            </a:r>
            <a:r>
              <a:rPr lang="en-US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/>
            </a:r>
            <a:br>
              <a:rPr lang="en-US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</a:br>
            <a:r>
              <a:rPr lang="en-US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/>
            </a:r>
            <a:br>
              <a:rPr lang="en-US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</a:br>
            <a:r>
              <a:rPr lang="en-US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/>
            </a:r>
            <a:br>
              <a:rPr lang="en-US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</a:br>
            <a:r>
              <a:rPr lang="en-US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/>
            </a:r>
            <a:br>
              <a:rPr lang="en-US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</a:br>
            <a:endParaRPr lang="en-US" dirty="0">
              <a:latin typeface="Arial" pitchFamily="34" charset="0"/>
              <a:cs typeface="Mudir MT" pitchFamily="2" charset="-78"/>
            </a:endParaRPr>
          </a:p>
        </p:txBody>
      </p:sp>
      <p:pic>
        <p:nvPicPr>
          <p:cNvPr id="3074" name="Picture 2" descr="C:\Users\dell\Pictures\unnamed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2520000" cy="2534864"/>
          </a:xfrm>
          <a:prstGeom prst="rect">
            <a:avLst/>
          </a:prstGeom>
          <a:noFill/>
        </p:spPr>
      </p:pic>
      <p:pic>
        <p:nvPicPr>
          <p:cNvPr id="3075" name="Picture 3" descr="C:\Users\dell\Pictures\unnamed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149080"/>
            <a:ext cx="3240000" cy="246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2" y="5086687"/>
            <a:ext cx="9180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ar-IQ" sz="1400" dirty="0">
              <a:solidFill>
                <a:srgbClr val="000000"/>
              </a:solidFill>
              <a:latin typeface="Shruti" pitchFamily="34" charset="0"/>
              <a:ea typeface="Calibri" pitchFamily="34" charset="0"/>
              <a:cs typeface="Mudir MT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ar-IQ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hruti" pitchFamily="34" charset="0"/>
              <a:ea typeface="Calibri" pitchFamily="34" charset="0"/>
              <a:cs typeface="Mudir MT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في هذا النبات توجد 6 </a:t>
            </a:r>
            <a:r>
              <a:rPr kumimoji="0" lang="ar-S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اسدية</a:t>
            </a: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تقع في حلقة واحدة 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منها </a:t>
            </a:r>
            <a:r>
              <a:rPr kumimoji="0" lang="ar-S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سداة</a:t>
            </a: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واحدة خصبة </a:t>
            </a:r>
            <a:r>
              <a:rPr kumimoji="0" lang="ar-S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و4</a:t>
            </a: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S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اسدية</a:t>
            </a: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S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تويجية</a:t>
            </a: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عقيمة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و</a:t>
            </a:r>
            <a:r>
              <a:rPr kumimoji="0" lang="ar-S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سداة</a:t>
            </a: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hruti" pitchFamily="34" charset="0"/>
                <a:ea typeface="Calibri" pitchFamily="34" charset="0"/>
                <a:cs typeface="Mudir MT" pitchFamily="2" charset="-78"/>
              </a:rPr>
              <a:t> ضامرة.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5576" y="223480"/>
            <a:ext cx="7920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SA" b="1" dirty="0" err="1">
                <a:latin typeface="Shruti" pitchFamily="34" charset="0"/>
                <a:ea typeface="Calibri" pitchFamily="34" charset="0"/>
                <a:cs typeface="Mudir MT" pitchFamily="2" charset="-78"/>
              </a:rPr>
              <a:t>والسداة</a:t>
            </a:r>
            <a:r>
              <a:rPr lang="ar-SA" b="1" dirty="0">
                <a:latin typeface="Shruti" pitchFamily="34" charset="0"/>
                <a:ea typeface="Calibri" pitchFamily="34" charset="0"/>
                <a:cs typeface="Mudir MT" pitchFamily="2" charset="-78"/>
              </a:rPr>
              <a:t> العقيمة  </a:t>
            </a:r>
            <a:r>
              <a:rPr lang="ar-SA" b="1" dirty="0" err="1">
                <a:latin typeface="Shruti" pitchFamily="34" charset="0"/>
                <a:ea typeface="Calibri" pitchFamily="34" charset="0"/>
                <a:cs typeface="Mudir MT" pitchFamily="2" charset="-78"/>
              </a:rPr>
              <a:t>تتحور</a:t>
            </a:r>
            <a:r>
              <a:rPr lang="ar-SA" b="1" dirty="0">
                <a:latin typeface="Shruti" pitchFamily="34" charset="0"/>
                <a:ea typeface="Calibri" pitchFamily="34" charset="0"/>
                <a:cs typeface="Mudir MT" pitchFamily="2" charset="-78"/>
              </a:rPr>
              <a:t> الى الاشكال </a:t>
            </a:r>
            <a:r>
              <a:rPr lang="ar-SA" b="1" dirty="0">
                <a:solidFill>
                  <a:srgbClr val="FF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ar-SA" b="1" dirty="0" err="1">
                <a:latin typeface="Shruti" pitchFamily="34" charset="0"/>
                <a:ea typeface="Calibri" pitchFamily="34" charset="0"/>
                <a:cs typeface="Mudir MT" pitchFamily="2" charset="-78"/>
              </a:rPr>
              <a:t>التالية</a:t>
            </a:r>
            <a:r>
              <a:rPr lang="ar-SA" b="1" dirty="0" err="1">
                <a:solidFill>
                  <a:srgbClr val="FF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أ</a:t>
            </a:r>
            <a:r>
              <a:rPr lang="ar-IQ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سدية</a:t>
            </a:r>
            <a:r>
              <a:rPr lang="ar-IQ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عقيمة </a:t>
            </a:r>
            <a:r>
              <a:rPr lang="ar-IQ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تويجية</a:t>
            </a:r>
            <a:r>
              <a:rPr lang="ar-IQ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Shruti" pitchFamily="34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Shruti" pitchFamily="34" charset="0"/>
              </a:rPr>
              <a:t>Petaliforous</a:t>
            </a:r>
            <a:r>
              <a:rPr lang="en-US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Shruti" pitchFamily="34" charset="0"/>
              </a:rPr>
              <a:t>) </a:t>
            </a:r>
            <a:r>
              <a:rPr lang="en-US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Shruti" pitchFamily="34" charset="0"/>
              </a:rPr>
              <a:t>Petaloid</a:t>
            </a:r>
            <a:r>
              <a:rPr lang="en-US" dirty="0">
                <a:latin typeface="Shruti" pitchFamily="34" charset="0"/>
                <a:ea typeface="Calibri" pitchFamily="34" charset="0"/>
                <a:cs typeface="Shruti" pitchFamily="34" charset="0"/>
              </a:rPr>
              <a:t> </a:t>
            </a:r>
            <a:r>
              <a:rPr lang="en-US" dirty="0" err="1">
                <a:latin typeface="Shruti" pitchFamily="34" charset="0"/>
                <a:ea typeface="Calibri" pitchFamily="34" charset="0"/>
                <a:cs typeface="Shruti" pitchFamily="34" charset="0"/>
              </a:rPr>
              <a:t>Staminodia</a:t>
            </a:r>
            <a:r>
              <a:rPr lang="en-US" dirty="0"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ar-SA" dirty="0"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endParaRPr lang="ar-IQ" dirty="0">
              <a:latin typeface="Shruti" pitchFamily="34" charset="0"/>
              <a:ea typeface="Calibri" pitchFamily="34" charset="0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dirty="0">
                <a:latin typeface="Shruti" pitchFamily="34" charset="0"/>
                <a:ea typeface="Calibri" pitchFamily="34" charset="0"/>
                <a:cs typeface="Mudir MT" pitchFamily="2" charset="-78"/>
              </a:rPr>
              <a:t>تكون  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شكل ورقة </a:t>
            </a:r>
            <a:r>
              <a:rPr lang="ar-SA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تويجية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ar-SA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منتهيه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 </a:t>
            </a:r>
            <a:r>
              <a:rPr lang="ar-SA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بمتك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غير عامل كما في ازهار</a:t>
            </a:r>
            <a:r>
              <a:rPr lang="ar-SA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فحل الموز </a:t>
            </a:r>
            <a:r>
              <a:rPr lang="en-US" b="1" i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Shruti" pitchFamily="34" charset="0"/>
              </a:rPr>
              <a:t>Canna</a:t>
            </a:r>
            <a:r>
              <a:rPr lang="en-US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Shruti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indic</a:t>
            </a:r>
            <a:endParaRPr lang="ar-IQ" dirty="0"/>
          </a:p>
        </p:txBody>
      </p:sp>
      <p:pic>
        <p:nvPicPr>
          <p:cNvPr id="6146" name="Picture 2" descr="C:\Users\dell\Pictures\botany canna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08" y="1124744"/>
            <a:ext cx="3960000" cy="3729825"/>
          </a:xfrm>
          <a:prstGeom prst="rect">
            <a:avLst/>
          </a:prstGeom>
          <a:noFill/>
        </p:spPr>
      </p:pic>
      <p:pic>
        <p:nvPicPr>
          <p:cNvPr id="6147" name="Picture 3" descr="C:\Users\dell\Pictures\botany canna 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679" y="1089160"/>
            <a:ext cx="4443793" cy="37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92464" y="188640"/>
            <a:ext cx="795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أ</a:t>
            </a:r>
            <a:r>
              <a:rPr lang="ar-IQ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سدية</a:t>
            </a:r>
            <a:r>
              <a:rPr lang="ar-IQ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عقيمة رحيقية </a:t>
            </a:r>
            <a:r>
              <a:rPr lang="ar-IQ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Shruti" pitchFamily="34" charset="0"/>
              </a:rPr>
              <a:t>Nectariforous</a:t>
            </a:r>
            <a:r>
              <a:rPr lang="en-US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Shruti" pitchFamily="34" charset="0"/>
              </a:rPr>
              <a:t> 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وهي </a:t>
            </a:r>
            <a:r>
              <a:rPr lang="ar-SA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اسدية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ar-SA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متحورة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إلى تراكيب </a:t>
            </a:r>
            <a:r>
              <a:rPr lang="ar-SA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غدية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محيطة بالمبيض  كما في ازهار الحمضيات </a:t>
            </a:r>
            <a:r>
              <a:rPr lang="ar-IQ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وازهار</a:t>
            </a:r>
            <a:r>
              <a:rPr lang="ar-IQ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+mj-cs"/>
              </a:rPr>
              <a:t>Parnassia</a:t>
            </a:r>
            <a:r>
              <a:rPr lang="en-US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+mj-cs"/>
              </a:rPr>
              <a:t>palustris</a:t>
            </a:r>
            <a:endParaRPr lang="en-US" i="1" dirty="0">
              <a:latin typeface="Arial" pitchFamily="34" charset="0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52440" y="4365104"/>
            <a:ext cx="738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أ</a:t>
            </a:r>
            <a:r>
              <a:rPr lang="ar-IQ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سدية</a:t>
            </a:r>
            <a:r>
              <a:rPr lang="ar-IQ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عقيمة</a:t>
            </a:r>
            <a:r>
              <a:rPr lang="en-US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Shruti" pitchFamily="34" charset="0"/>
              </a:rPr>
              <a:t>  </a:t>
            </a:r>
            <a:r>
              <a:rPr lang="ar-IQ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خيطية </a:t>
            </a:r>
            <a:r>
              <a:rPr lang="en-US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Shruti" pitchFamily="34" charset="0"/>
              </a:rPr>
              <a:t>Filamentous</a:t>
            </a:r>
            <a:r>
              <a:rPr lang="en-US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تظهر </a:t>
            </a:r>
            <a:r>
              <a:rPr lang="ar-SA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على شكل خيط بدون </a:t>
            </a:r>
            <a:r>
              <a:rPr lang="ar-SA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متك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 كما في عائلة </a:t>
            </a:r>
            <a:r>
              <a:rPr lang="ar-SA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الجيرانيوم</a:t>
            </a:r>
            <a:r>
              <a:rPr lang="ar-SA" b="1" dirty="0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hruti" pitchFamily="34" charset="0"/>
                <a:ea typeface="Calibri" pitchFamily="34" charset="0"/>
                <a:cs typeface="Shruti" pitchFamily="34" charset="0"/>
              </a:rPr>
              <a:t>Geraniaceae</a:t>
            </a:r>
            <a:endParaRPr lang="ar-IQ" dirty="0"/>
          </a:p>
        </p:txBody>
      </p:sp>
      <p:pic>
        <p:nvPicPr>
          <p:cNvPr id="7170" name="Picture 2" descr="C:\Users\dell\Pictures\090519-Wildflowers_Grass-of-Parnassus-Parnassia-palust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64" y="837112"/>
            <a:ext cx="3240000" cy="3240000"/>
          </a:xfrm>
          <a:prstGeom prst="rect">
            <a:avLst/>
          </a:prstGeom>
          <a:noFill/>
        </p:spPr>
      </p:pic>
      <p:pic>
        <p:nvPicPr>
          <p:cNvPr id="7171" name="Picture 3" descr="C:\Users\dell\Pictures\fb423760495989537b07b1d9d48b7e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42864" y="1242112"/>
            <a:ext cx="3240000" cy="2430000"/>
          </a:xfrm>
          <a:prstGeom prst="rect">
            <a:avLst/>
          </a:prstGeom>
          <a:noFill/>
        </p:spPr>
      </p:pic>
      <p:pic>
        <p:nvPicPr>
          <p:cNvPr id="7172" name="Picture 4" descr="C:\Users\dell\Pictures\218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796136" y="836712"/>
            <a:ext cx="3240000" cy="3240000"/>
          </a:xfrm>
          <a:prstGeom prst="rect">
            <a:avLst/>
          </a:prstGeom>
          <a:noFill/>
        </p:spPr>
      </p:pic>
      <p:pic>
        <p:nvPicPr>
          <p:cNvPr id="4098" name="Picture 2" descr="C:\Users\dell\Pictures\90760464_2628803777361646_67080232889011404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627785" y="4765991"/>
            <a:ext cx="2124000" cy="1831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11560" y="620688"/>
            <a:ext cx="8280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dirty="0">
                <a:cs typeface="Mudir MT" pitchFamily="2" charset="-78"/>
              </a:rPr>
              <a:t>يتكون من فصين طوليين </a:t>
            </a:r>
            <a:r>
              <a:rPr lang="en-US" dirty="0">
                <a:cs typeface="Mudir MT" pitchFamily="2" charset="-78"/>
              </a:rPr>
              <a:t>Thecae</a:t>
            </a:r>
            <a:r>
              <a:rPr lang="ar-IQ" dirty="0">
                <a:cs typeface="Mudir MT" pitchFamily="2" charset="-78"/>
              </a:rPr>
              <a:t> يرتبطان من الخلف بنسج </a:t>
            </a:r>
            <a:r>
              <a:rPr lang="ar-IQ" dirty="0" err="1">
                <a:cs typeface="Mudir MT" pitchFamily="2" charset="-78"/>
              </a:rPr>
              <a:t>ضام </a:t>
            </a:r>
            <a:r>
              <a:rPr lang="ar-IQ" dirty="0">
                <a:cs typeface="Mudir MT" pitchFamily="2" charset="-78"/>
              </a:rPr>
              <a:t>(يعتقد ان هذا النسيج </a:t>
            </a:r>
            <a:r>
              <a:rPr lang="ar-IQ" dirty="0" err="1">
                <a:cs typeface="Mudir MT" pitchFamily="2" charset="-78"/>
              </a:rPr>
              <a:t>الضام</a:t>
            </a:r>
            <a:r>
              <a:rPr lang="ar-IQ" dirty="0">
                <a:cs typeface="Mudir MT" pitchFamily="2" charset="-78"/>
              </a:rPr>
              <a:t>  هو امتداد </a:t>
            </a:r>
            <a:r>
              <a:rPr lang="ar-IQ" dirty="0" err="1">
                <a:cs typeface="Mudir MT" pitchFamily="2" charset="-78"/>
              </a:rPr>
              <a:t>الخويط</a:t>
            </a:r>
            <a:r>
              <a:rPr lang="ar-IQ" dirty="0">
                <a:cs typeface="Mudir MT" pitchFamily="2" charset="-78"/>
              </a:rPr>
              <a:t> بين اكياس اللقاح تتوسطه حزمة وعائية تماثل العرق الوسطي في الورقة)  وكل فص منهما يحتوي بدوره على غرفتين تعرفان  كل غرفة منهما تعرف بكيس اللقاح </a:t>
            </a:r>
            <a:r>
              <a:rPr lang="en-US" dirty="0">
                <a:cs typeface="Mudir MT" pitchFamily="2" charset="-78"/>
              </a:rPr>
              <a:t>Pollen sac</a:t>
            </a:r>
            <a:r>
              <a:rPr lang="ar-IQ" dirty="0">
                <a:cs typeface="Mudir MT" pitchFamily="2" charset="-78"/>
              </a:rPr>
              <a:t> والذي تتكون بداخله حبوب اللقاح </a:t>
            </a:r>
            <a:r>
              <a:rPr lang="en-US" dirty="0">
                <a:cs typeface="Mudir MT" pitchFamily="2" charset="-78"/>
              </a:rPr>
              <a:t>pollen grains</a:t>
            </a:r>
            <a:r>
              <a:rPr lang="ar-IQ" dirty="0">
                <a:cs typeface="Mudir MT" pitchFamily="2" charset="-78"/>
              </a:rPr>
              <a:t> وتتباين اعداد اكياس اللقاح في </a:t>
            </a:r>
            <a:r>
              <a:rPr lang="ar-IQ" dirty="0" err="1">
                <a:cs typeface="Mudir MT" pitchFamily="2" charset="-78"/>
              </a:rPr>
              <a:t>النباتات.</a:t>
            </a:r>
            <a:r>
              <a:rPr lang="ar-IQ" dirty="0">
                <a:cs typeface="Mudir MT" pitchFamily="2" charset="-78"/>
              </a:rPr>
              <a:t> كما ان اشكال المتك ايضا تكون متباينة مابين طولية ودائرية وكلوية وسهمية.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13595" y="231032"/>
            <a:ext cx="163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400" dirty="0">
                <a:cs typeface="Mudir MT" pitchFamily="2" charset="-78"/>
              </a:rPr>
              <a:t>المتك</a:t>
            </a:r>
            <a:r>
              <a:rPr lang="ar-IQ" dirty="0"/>
              <a:t> </a:t>
            </a:r>
            <a:r>
              <a:rPr lang="en-US" dirty="0">
                <a:cs typeface="+mj-cs"/>
              </a:rPr>
              <a:t>Anther </a:t>
            </a:r>
            <a:endParaRPr lang="ar-IQ" dirty="0">
              <a:cs typeface="+mj-cs"/>
            </a:endParaRPr>
          </a:p>
        </p:txBody>
      </p:sp>
      <p:pic>
        <p:nvPicPr>
          <p:cNvPr id="1026" name="Picture 2" descr="E:\New folder (2)\1280px-Antera_Li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216" y="2299882"/>
            <a:ext cx="5040000" cy="393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1101" y="395955"/>
            <a:ext cx="89017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الخويط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Fliment</a:t>
            </a:r>
            <a:r>
              <a:rPr kumimoji="0" lang="ar-IQ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هو جزء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السداة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الذي يستقر عليه المتك وهو يمثل من ناحية الأصل والنشوء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سويق</a:t>
            </a:r>
            <a:r>
              <a:rPr kumimoji="0" lang="ar-IQ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الورقة الخضرية  التي اشتقت منها 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السداة</a:t>
            </a:r>
            <a:r>
              <a:rPr kumimoji="0" lang="ar-IQ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khbar MT" pitchFamily="2" charset="-78"/>
              </a:rPr>
              <a:t>.</a:t>
            </a:r>
            <a:endParaRPr kumimoji="0" lang="ar-IQ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28662" y="1052736"/>
            <a:ext cx="6127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اتصال</a:t>
            </a:r>
            <a:r>
              <a:rPr kumimoji="0" lang="ar-SA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المتك </a:t>
            </a:r>
            <a:r>
              <a:rPr kumimoji="0" lang="ar-SA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بالخويطات</a:t>
            </a:r>
            <a:r>
              <a:rPr kumimoji="0" lang="ar-SA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Types of attachment anther and filament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2834694" y="1479946"/>
            <a:ext cx="1161606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الاتصال القاعدي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Basifixed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: قمة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الخويط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تتصل بقاعدة المتك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Mudir MT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الاتصال الظهري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Dorsfixed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: يتصل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الخويط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بالمتك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على امتداد الجهة الظهرية المتمثلة بالنسيج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الضام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الرابط</a:t>
            </a:r>
            <a:r>
              <a:rPr kumimoji="0" lang="ar-IQ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بين فصي المتك,</a:t>
            </a:r>
            <a:r>
              <a:rPr lang="ar-IQ" dirty="0">
                <a:latin typeface="Calibri" pitchFamily="34" charset="0"/>
                <a:ea typeface="Calibri" pitchFamily="34" charset="0"/>
                <a:cs typeface="Mudir MT" pitchFamily="2" charset="-78"/>
              </a:rPr>
              <a:t>لهذا تكون حركة المتك مقيدة </a:t>
            </a:r>
            <a:endParaRPr kumimoji="0" lang="ar-IQ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Mudir MT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Mudir MT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الاتصال الحر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Versatile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الطليق 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: يتصل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الخويط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بالمتك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من خلال نقطة واحدة في منتصف الجهة الظهرية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(منتصف النسيج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الضام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) </a:t>
            </a:r>
            <a:r>
              <a:rPr lang="ar-IQ" dirty="0">
                <a:latin typeface="Calibri" pitchFamily="34" charset="0"/>
                <a:ea typeface="Calibri" pitchFamily="34" charset="0"/>
                <a:cs typeface="Mudir MT" pitchFamily="2" charset="-78"/>
              </a:rPr>
              <a:t>مما يسمح للمتك بالحركة الحرة بكل </a:t>
            </a:r>
            <a:r>
              <a:rPr lang="ar-IQ" dirty="0" err="1">
                <a:latin typeface="Calibri" pitchFamily="34" charset="0"/>
                <a:ea typeface="Calibri" pitchFamily="34" charset="0"/>
                <a:cs typeface="Mudir MT" pitchFamily="2" charset="-78"/>
              </a:rPr>
              <a:t>الاتجاهات.</a:t>
            </a:r>
            <a:r>
              <a:rPr lang="ar-IQ" dirty="0"/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IQ" dirty="0">
                <a:cs typeface="Mudir MT" pitchFamily="2" charset="-78"/>
              </a:rPr>
              <a:t>الاتصال</a:t>
            </a:r>
            <a:r>
              <a:rPr lang="en-US" dirty="0" err="1">
                <a:cs typeface="Mudir MT" pitchFamily="2" charset="-78"/>
              </a:rPr>
              <a:t>Pseudobasifixed</a:t>
            </a:r>
            <a:r>
              <a:rPr lang="en-US" dirty="0">
                <a:cs typeface="Mudir MT" pitchFamily="2" charset="-78"/>
              </a:rPr>
              <a:t> (</a:t>
            </a:r>
            <a:r>
              <a:rPr lang="en-US" dirty="0" err="1">
                <a:cs typeface="Mudir MT" pitchFamily="2" charset="-78"/>
              </a:rPr>
              <a:t>Adnate</a:t>
            </a:r>
            <a:r>
              <a:rPr lang="en-US" dirty="0">
                <a:cs typeface="Mudir MT" pitchFamily="2" charset="-78"/>
              </a:rPr>
              <a:t>) </a:t>
            </a:r>
            <a:r>
              <a:rPr lang="ar-IQ" dirty="0">
                <a:cs typeface="Mudir MT" pitchFamily="2" charset="-78"/>
              </a:rPr>
              <a:t> هذا النوع من الاتصال يكون النسيج </a:t>
            </a:r>
            <a:r>
              <a:rPr lang="ar-IQ" dirty="0" err="1">
                <a:cs typeface="Mudir MT" pitchFamily="2" charset="-78"/>
              </a:rPr>
              <a:t>الضام</a:t>
            </a:r>
            <a:r>
              <a:rPr lang="ar-IQ" dirty="0">
                <a:cs typeface="Mudir MT" pitchFamily="2" charset="-78"/>
              </a:rPr>
              <a:t> تركيبا انبويا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dirty="0">
                <a:cs typeface="Mudir MT" pitchFamily="2" charset="-78"/>
              </a:rPr>
              <a:t>يحيط بنهاية </a:t>
            </a:r>
            <a:r>
              <a:rPr lang="ar-IQ" dirty="0" err="1">
                <a:cs typeface="Mudir MT" pitchFamily="2" charset="-78"/>
              </a:rPr>
              <a:t>الخويط</a:t>
            </a:r>
            <a:r>
              <a:rPr lang="ar-IQ" dirty="0"/>
              <a:t>   </a:t>
            </a:r>
            <a:endParaRPr lang="en-US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dirty="0">
              <a:latin typeface="Calibri" pitchFamily="34" charset="0"/>
              <a:ea typeface="Calibri" pitchFamily="34" charset="0"/>
              <a:cs typeface="Mudir MT" pitchFamily="2" charset="-7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dirty="0">
              <a:latin typeface="Calibri" pitchFamily="34" charset="0"/>
              <a:ea typeface="Calibri" pitchFamily="34" charset="0"/>
              <a:cs typeface="Mudir MT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ar-IQ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Mudir MT" pitchFamily="2" charset="-78"/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C:\Users\dell\أمل علي ياسين\New folder (8)\antthh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846" y="4402314"/>
            <a:ext cx="5274311" cy="183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167729"/>
            <a:ext cx="833433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ar-SA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تفتح المتك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Dehiscence of Anther </a:t>
            </a:r>
            <a:r>
              <a:rPr kumimoji="0" lang="ar-SA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 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Uighur" pitchFamily="2" charset="-78"/>
              <a:cs typeface="Microsoft Uighu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يتفتح المتك بعد نضوجه لنشر حبوب اللقاح بإحدى الطرق الاتية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Uighur" pitchFamily="2" charset="-78"/>
              <a:cs typeface="Microsoft Uighu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١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- </a:t>
            </a: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التفتح الطولي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Longitudinal Dehiscence </a:t>
            </a: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  يحدث شق طولي على امتداد فص المتك  لغرض تحرير حبوب اللقاح ونشرها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Uighur" pitchFamily="2" charset="-78"/>
              <a:cs typeface="Microsoft Uighu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ar-IQ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2 </a:t>
            </a:r>
            <a:r>
              <a:rPr kumimoji="0" lang="ar-IQ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- التفتح المستعرض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Transverse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Dehiscence </a:t>
            </a: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  </a:t>
            </a: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 تفتح </a:t>
            </a:r>
            <a:r>
              <a:rPr kumimoji="0" lang="ar-SA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المتوك</a:t>
            </a: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على هيئة شق مستعرض  في منتصف فص المتك لنشر حبوب اللقاح  </a:t>
            </a:r>
            <a:endParaRPr kumimoji="0" lang="ar-IQ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icrosoft Uighur" pitchFamily="2" charset="-78"/>
              <a:ea typeface="Calibri" pitchFamily="34" charset="0"/>
              <a:cs typeface="Microsoft Uighu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كما في</a:t>
            </a:r>
            <a:r>
              <a:rPr kumimoji="0" lang="ar-IQ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ازهار </a:t>
            </a:r>
            <a:r>
              <a:rPr kumimoji="0" lang="ar-SA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الباميا</a:t>
            </a: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و ازهار جنس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Euphorbia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ويعد هذا الشكل  من التفتح أكثر تطورا من التفتح الطولي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Uighur" pitchFamily="2" charset="-78"/>
              <a:cs typeface="Microsoft Uighu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3.التفتح المصراعي</a:t>
            </a:r>
            <a:r>
              <a:rPr kumimoji="0" lang="ar-IQ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Dehiscence </a:t>
            </a: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  </a:t>
            </a: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Valvular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يتم التفتح من خلال </a:t>
            </a: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انفصال جزء شريطي من جدار المتك يبقى عالق من الجهة العليا </a:t>
            </a:r>
            <a:endParaRPr kumimoji="0" lang="ar-IQ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icrosoft Uighur" pitchFamily="2" charset="-78"/>
              <a:ea typeface="Calibri" pitchFamily="34" charset="0"/>
              <a:cs typeface="Microsoft Uighur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</a:pP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ويتقوس الى الخلف  ليسمح بخروج حبوب اللقاح  كما في ازهار عائلة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Lauraceae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وعائلة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Berberidaceae</a:t>
            </a: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lang="ar-IQ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</a:pP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اما اتجاه التفتح فيكون على النحو التالي </a:t>
            </a:r>
            <a:endParaRPr lang="en-US" dirty="0">
              <a:latin typeface="Microsoft Uighur" pitchFamily="2" charset="-78"/>
              <a:cs typeface="Microsoft Uighur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2875" algn="l"/>
              </a:tabLst>
            </a:pP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التفتح  الداخلي </a:t>
            </a:r>
            <a:r>
              <a:rPr lang="en-US" b="1" dirty="0" err="1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Introrse</a:t>
            </a:r>
            <a:r>
              <a:rPr lang="en-US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يكون اتجاه </a:t>
            </a:r>
            <a:r>
              <a:rPr lang="ar-SA" b="1" dirty="0" err="1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التفتح </a:t>
            </a: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(اتجاه الشق)  نحو مركز الزهرة </a:t>
            </a:r>
            <a:r>
              <a:rPr lang="ar-SA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lang="ar-IQ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فتتحرر حبوب اللقاح مباشرة  الى داخل الزهرة  </a:t>
            </a: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كما في اغلب مغطاة البذور </a:t>
            </a:r>
            <a:endParaRPr lang="en-US" dirty="0">
              <a:latin typeface="Microsoft Uighur" pitchFamily="2" charset="-78"/>
              <a:cs typeface="Microsoft Uighur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2875" algn="l"/>
              </a:tabLst>
            </a:pPr>
            <a:r>
              <a:rPr lang="ar-IQ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التفتح الخارجي</a:t>
            </a:r>
            <a:r>
              <a:rPr lang="en-US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lang="en-US" b="1" dirty="0" err="1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extrorse</a:t>
            </a:r>
            <a:r>
              <a:rPr lang="en-US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lang="ar-IQ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يكون اتجاه </a:t>
            </a:r>
            <a:r>
              <a:rPr lang="ar-IQ" b="1" dirty="0" err="1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التفتح </a:t>
            </a:r>
            <a:r>
              <a:rPr lang="ar-IQ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(اتجاه الشق) مواجها للمحيط الخارجي للزهرة  </a:t>
            </a: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(المقابلة للورقة </a:t>
            </a:r>
            <a:r>
              <a:rPr lang="ar-SA" b="1" dirty="0" err="1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التويجية</a:t>
            </a: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)كما في العائلة </a:t>
            </a:r>
            <a:r>
              <a:rPr lang="ar-SA" b="1" dirty="0" err="1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القرعية</a:t>
            </a: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lang="ar-SA" b="1" dirty="0" err="1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والسوسنية</a:t>
            </a: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endParaRPr lang="en-US" dirty="0">
              <a:latin typeface="Microsoft Uighur" pitchFamily="2" charset="-78"/>
              <a:cs typeface="Microsoft Uighur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2875" algn="l"/>
              </a:tabLst>
            </a:pP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التفتح الجانبي </a:t>
            </a:r>
            <a:r>
              <a:rPr lang="en-US" b="1" dirty="0" err="1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latrorse</a:t>
            </a:r>
            <a:r>
              <a:rPr lang="en-US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حيث يقع الشق على جانب المتك   كما في العائلة </a:t>
            </a:r>
            <a:r>
              <a:rPr lang="ar-SA" b="1" dirty="0" err="1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الشقشقية</a:t>
            </a: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endParaRPr lang="ar-IQ" b="1" dirty="0">
              <a:latin typeface="Microsoft Uighur" pitchFamily="2" charset="-78"/>
              <a:ea typeface="Calibri" pitchFamily="34" charset="0"/>
              <a:cs typeface="Microsoft Uighur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</a:pPr>
            <a:r>
              <a:rPr lang="ar-IQ" dirty="0">
                <a:solidFill>
                  <a:srgbClr val="000000"/>
                </a:solidFill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4.التفتح بواسطة الثقوب </a:t>
            </a:r>
            <a:r>
              <a:rPr lang="en-US" dirty="0">
                <a:solidFill>
                  <a:srgbClr val="000000"/>
                </a:solidFill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Porous</a:t>
            </a:r>
            <a:r>
              <a:rPr lang="en-US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Dehiscence </a:t>
            </a:r>
            <a:r>
              <a:rPr lang="ar-SA" b="1" dirty="0"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  </a:t>
            </a:r>
            <a:r>
              <a:rPr lang="ar-SA" b="1" dirty="0">
                <a:solidFill>
                  <a:srgbClr val="000000"/>
                </a:solidFill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يتفتح المتك عن طريق  ثقوب في اعلى كل من فصي المتك </a:t>
            </a:r>
            <a:endParaRPr lang="ar-IQ" b="1" dirty="0">
              <a:solidFill>
                <a:srgbClr val="000000"/>
              </a:solidFill>
              <a:latin typeface="Microsoft Uighur" pitchFamily="2" charset="-78"/>
              <a:ea typeface="Calibri" pitchFamily="34" charset="0"/>
              <a:cs typeface="Microsoft Uighur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</a:pPr>
            <a:r>
              <a:rPr lang="ar-SA" b="1" dirty="0">
                <a:solidFill>
                  <a:srgbClr val="000000"/>
                </a:solidFill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كما في ازهار </a:t>
            </a:r>
            <a:r>
              <a:rPr lang="ar-SA" b="1" dirty="0" err="1">
                <a:solidFill>
                  <a:srgbClr val="000000"/>
                </a:solidFill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البطاطا</a:t>
            </a:r>
            <a:r>
              <a:rPr lang="ar-SA" b="1" dirty="0">
                <a:solidFill>
                  <a:srgbClr val="000000"/>
                </a:solidFill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 </a:t>
            </a:r>
            <a:r>
              <a:rPr lang="en-US" i="1" dirty="0" err="1">
                <a:solidFill>
                  <a:srgbClr val="000000"/>
                </a:solidFill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Solanum</a:t>
            </a:r>
            <a:r>
              <a:rPr lang="en-US" i="1" dirty="0">
                <a:solidFill>
                  <a:srgbClr val="000000"/>
                </a:solidFill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Microsoft Uighur" pitchFamily="2" charset="-78"/>
                <a:ea typeface="Calibri" pitchFamily="34" charset="0"/>
                <a:cs typeface="Microsoft Uighur" pitchFamily="2" charset="-78"/>
              </a:rPr>
              <a:t>tuberosum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Uighur" pitchFamily="2" charset="-78"/>
              <a:cs typeface="Microsoft Uighur" pitchFamily="2" charset="-78"/>
            </a:endParaRPr>
          </a:p>
        </p:txBody>
      </p:sp>
      <p:pic>
        <p:nvPicPr>
          <p:cNvPr id="4" name="صورة 3" descr="E:\New folder (2)\٢٠٢٠٠٣١٨_٠٠١٢٥٦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000" y="4063775"/>
            <a:ext cx="4320000" cy="2245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30355" y="375048"/>
            <a:ext cx="44061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ارتكاز </a:t>
            </a:r>
            <a:r>
              <a:rPr kumimoji="0" lang="ar-IQ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IQ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Insertion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of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stamens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-108520" y="1149045"/>
            <a:ext cx="922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يقصد بارتكاز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موقعها في الازهار  بصورة عامة تترتب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على القرص الزهري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انها في بعض الاحيان </a:t>
            </a: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تواجد ملتحمة بالأجزاء الزهرية الاخرى فتصنف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كالاتي</a:t>
            </a:r>
            <a:endParaRPr kumimoji="0" lang="ar-IQ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63166" y="1805593"/>
            <a:ext cx="807708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Low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IQ" sz="1400" dirty="0" err="1"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lang="ar-IQ" sz="1400" dirty="0">
                <a:latin typeface="Calibri" pitchFamily="34" charset="0"/>
                <a:ea typeface="Calibri" pitchFamily="34" charset="0"/>
                <a:cs typeface="Mudir MT" pitchFamily="2" charset="-78"/>
              </a:rPr>
              <a:t> فوق </a:t>
            </a:r>
            <a:r>
              <a:rPr lang="ar-IQ" sz="1400" dirty="0" err="1">
                <a:latin typeface="Calibri" pitchFamily="34" charset="0"/>
                <a:ea typeface="Calibri" pitchFamily="34" charset="0"/>
                <a:cs typeface="Mudir MT" pitchFamily="2" charset="-78"/>
              </a:rPr>
              <a:t>التويجية</a:t>
            </a:r>
            <a:r>
              <a:rPr lang="en-US" sz="1400" dirty="0">
                <a:latin typeface="Calibri" pitchFamily="34" charset="0"/>
                <a:ea typeface="Calibri" pitchFamily="34" charset="0"/>
                <a:cs typeface="Mudir MT" pitchFamily="2" charset="-78"/>
              </a:rPr>
              <a:t> : </a:t>
            </a:r>
            <a:r>
              <a:rPr lang="en-US" sz="1400" dirty="0">
                <a:latin typeface="Calibri" pitchFamily="34" charset="0"/>
                <a:ea typeface="Calibri" pitchFamily="34" charset="0"/>
              </a:rPr>
              <a:t> </a:t>
            </a:r>
            <a:r>
              <a:rPr lang="en-US" dirty="0">
                <a:latin typeface="Calibri" pitchFamily="34" charset="0"/>
                <a:ea typeface="Calibri" pitchFamily="34" charset="0"/>
                <a:cs typeface="+mj-cs"/>
              </a:rPr>
              <a:t>Epipetalous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ملتحمة ومتصلة </a:t>
            </a:r>
            <a:r>
              <a:rPr kumimoji="0" lang="ar-IQ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بالاوراق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التويجية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وتظهر متبادلة مع الاوراق </a:t>
            </a:r>
            <a:r>
              <a:rPr kumimoji="0" lang="ar-IQ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التويجية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</a:p>
          <a:p>
            <a:pPr marL="457200" indent="-45720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او مقابلة لها  </a:t>
            </a:r>
            <a:r>
              <a:rPr lang="ar-SA" sz="1400" b="1" dirty="0">
                <a:solidFill>
                  <a:srgbClr val="000000"/>
                </a:solidFill>
                <a:latin typeface="Arial-BoldMT"/>
                <a:ea typeface="Calibri" pitchFamily="34" charset="0"/>
                <a:cs typeface="Mudir MT" pitchFamily="2" charset="-78"/>
              </a:rPr>
              <a:t>كما ازهار </a:t>
            </a:r>
            <a:r>
              <a:rPr lang="ar-SA" sz="1400" b="1" dirty="0">
                <a:solidFill>
                  <a:srgbClr val="000000"/>
                </a:solidFill>
                <a:latin typeface="Arial-BoldMT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Petuni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Low" fontAlgn="base">
              <a:spcBef>
                <a:spcPct val="0"/>
              </a:spcBef>
              <a:spcAft>
                <a:spcPct val="0"/>
              </a:spcAft>
            </a:pPr>
            <a:endParaRPr kumimoji="0" lang="ar-IQ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Mudir MT" pitchFamily="2" charset="-78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ar-IQ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-BoldMT"/>
              <a:ea typeface="Calibri" pitchFamily="34" charset="0"/>
              <a:cs typeface="Mudir MT" pitchFamily="2" charset="-78"/>
            </a:endParaRPr>
          </a:p>
        </p:txBody>
      </p:sp>
      <p:pic>
        <p:nvPicPr>
          <p:cNvPr id="5" name="صورة 4" descr="E:\New folder (2)\100px-Stamen_morphology_fusion_epipetalou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6048" y="5229200"/>
            <a:ext cx="1188000" cy="14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E:\New folder (2)\dissectedsnadlil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564904"/>
            <a:ext cx="2772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dell\Pictures\150628r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24" y="2472600"/>
            <a:ext cx="2772000" cy="2756600"/>
          </a:xfrm>
          <a:prstGeom prst="rect">
            <a:avLst/>
          </a:prstGeom>
          <a:noFill/>
        </p:spPr>
      </p:pic>
      <p:pic>
        <p:nvPicPr>
          <p:cNvPr id="2052" name="Picture 4" descr="E:\New folder (2)\نبات\10-1-300x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2" y="2492895"/>
            <a:ext cx="3138114" cy="27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08407" y="50141"/>
            <a:ext cx="6856429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Low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IQ" sz="1400" dirty="0" err="1"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lang="ar-IQ" sz="1400" dirty="0">
                <a:latin typeface="Calibri" pitchFamily="34" charset="0"/>
                <a:ea typeface="Calibri" pitchFamily="34" charset="0"/>
                <a:cs typeface="Mudir MT" pitchFamily="2" charset="-78"/>
              </a:rPr>
              <a:t> فوق  </a:t>
            </a:r>
            <a:r>
              <a:rPr lang="ar-IQ" sz="1400" dirty="0" err="1">
                <a:latin typeface="Calibri" pitchFamily="34" charset="0"/>
                <a:ea typeface="Calibri" pitchFamily="34" charset="0"/>
                <a:cs typeface="Mudir MT" pitchFamily="2" charset="-78"/>
              </a:rPr>
              <a:t>الكأسية</a:t>
            </a:r>
            <a:r>
              <a:rPr lang="ar-IQ" sz="1400" dirty="0">
                <a:latin typeface="Calibri" pitchFamily="34" charset="0"/>
                <a:ea typeface="Calibri" pitchFamily="34" charset="0"/>
                <a:cs typeface="Mudir MT" pitchFamily="2" charset="-78"/>
              </a:rPr>
              <a:t>   </a:t>
            </a:r>
            <a:r>
              <a:rPr lang="en-US" sz="1400" dirty="0"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+mj-cs"/>
              </a:rPr>
              <a:t>Episepalous</a:t>
            </a:r>
            <a:r>
              <a:rPr lang="ar-IQ" sz="1400" dirty="0">
                <a:latin typeface="Calibri" pitchFamily="34" charset="0"/>
                <a:ea typeface="Calibri" pitchFamily="34" charset="0"/>
                <a:cs typeface="Mudir MT" pitchFamily="2" charset="-78"/>
              </a:rPr>
              <a:t>  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تلتحم </a:t>
            </a:r>
            <a:r>
              <a:rPr kumimoji="0" lang="ar-IQ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مع الاوراق الكاسية في حالة فقدان </a:t>
            </a:r>
            <a:r>
              <a:rPr kumimoji="0" lang="ar-IQ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التويج</a:t>
            </a:r>
            <a:r>
              <a:rPr kumimoji="0" lang="ar-IQ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-BoldMT"/>
                <a:ea typeface="Calibri" pitchFamily="34" charset="0"/>
                <a:cs typeface="Arial" pitchFamily="34" charset="0"/>
              </a:rPr>
              <a:t> </a:t>
            </a:r>
            <a:endParaRPr kumimoji="0" lang="ar-IQ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-BoldMT"/>
              <a:ea typeface="Calibri" pitchFamily="34" charset="0"/>
              <a:cs typeface="Mudir MT" pitchFamily="2" charset="-78"/>
            </a:endParaRP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ar-IQ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كما في ازهار ب</a:t>
            </a:r>
            <a:r>
              <a:rPr kumimoji="0" lang="ar-SA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عض النباتات المائية</a:t>
            </a:r>
            <a:r>
              <a:rPr kumimoji="0" lang="ar-SA" sz="1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-BoldMT"/>
                <a:ea typeface="Calibri" pitchFamily="34" charset="0"/>
                <a:cs typeface="Arial" pitchFamily="34" charset="0"/>
              </a:rPr>
              <a:t> </a:t>
            </a:r>
            <a:r>
              <a:rPr lang="en-US" b="1" i="1" dirty="0" err="1">
                <a:cs typeface="+mj-cs"/>
              </a:rPr>
              <a:t>Potamogeton</a:t>
            </a:r>
            <a:r>
              <a:rPr lang="en-US" b="1" i="1" dirty="0"/>
              <a:t> </a:t>
            </a:r>
            <a:r>
              <a:rPr lang="en-US" b="1" i="1" dirty="0" err="1">
                <a:cs typeface="+mj-cs"/>
              </a:rPr>
              <a:t>perfoliatus</a:t>
            </a:r>
            <a:r>
              <a:rPr lang="en-US" dirty="0"/>
              <a:t/>
            </a:r>
            <a:br>
              <a:rPr lang="en-US" dirty="0"/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ell\Pictures\839px-Potamogeton_perfoliatus_sl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5395"/>
            <a:ext cx="3600000" cy="4393805"/>
          </a:xfrm>
          <a:prstGeom prst="rect">
            <a:avLst/>
          </a:prstGeom>
          <a:noFill/>
        </p:spPr>
      </p:pic>
      <p:pic>
        <p:nvPicPr>
          <p:cNvPr id="1027" name="Picture 3" descr="C:\Users\dell\Pictures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3579791" y="1396874"/>
            <a:ext cx="4464000" cy="3343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5698" y="260648"/>
            <a:ext cx="6946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3.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Epiphyllous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ترتكز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على غلاف زهري غير متميز الى كأس </a:t>
            </a:r>
            <a:r>
              <a:rPr kumimoji="0" lang="ar-IQ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وتويج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Mudir MT" pitchFamily="2" charset="-78"/>
              </a:rPr>
              <a:t>Perigon</a:t>
            </a:r>
            <a:r>
              <a:rPr lang="en-US" b="1" dirty="0">
                <a:solidFill>
                  <a:srgbClr val="000000"/>
                </a:solidFill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Mudir MT" pitchFamily="2" charset="-78"/>
            </a:endParaRP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كما في  ازهار العائلة </a:t>
            </a:r>
            <a:r>
              <a:rPr kumimoji="0" lang="ar-SA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الزنبقية</a:t>
            </a: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Liliaceae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BoldMT"/>
                <a:ea typeface="Calibri" pitchFamily="34" charset="0"/>
                <a:cs typeface="Mudir MT" pitchFamily="2" charset="-78"/>
              </a:rPr>
              <a:t>lilium</a:t>
            </a:r>
            <a:r>
              <a:rPr lang="en-US" b="1" dirty="0">
                <a:solidFill>
                  <a:srgbClr val="000000"/>
                </a:solidFill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BoldMT"/>
                <a:ea typeface="Calibri" pitchFamily="34" charset="0"/>
                <a:cs typeface="Mudir MT" pitchFamily="2" charset="-78"/>
              </a:rPr>
              <a:t>candidum</a:t>
            </a:r>
            <a:r>
              <a:rPr lang="en-US" b="1" dirty="0">
                <a:solidFill>
                  <a:srgbClr val="000000"/>
                </a:solidFill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ونبات </a:t>
            </a:r>
            <a:r>
              <a:rPr lang="en-US" b="1" dirty="0">
                <a:solidFill>
                  <a:srgbClr val="000000"/>
                </a:solidFill>
                <a:latin typeface="Arial-BoldMT"/>
                <a:ea typeface="Calibri" pitchFamily="34" charset="0"/>
                <a:cs typeface="Mudir MT" pitchFamily="2" charset="-78"/>
              </a:rPr>
              <a:t>asparagus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Mudir MT" pitchFamily="2" charset="-78"/>
            </a:endParaRPr>
          </a:p>
        </p:txBody>
      </p:sp>
      <p:pic>
        <p:nvPicPr>
          <p:cNvPr id="1027" name="Picture 3" descr="C:\Users\dell\Pictures\34583844095_0f64c4e89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1013" y="908720"/>
            <a:ext cx="4199019" cy="2772000"/>
          </a:xfrm>
          <a:prstGeom prst="rect">
            <a:avLst/>
          </a:prstGeom>
          <a:noFill/>
        </p:spPr>
      </p:pic>
      <p:pic>
        <p:nvPicPr>
          <p:cNvPr id="1028" name="Picture 4" descr="C:\Users\dell\Pictures\h1051a_full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860033" y="908721"/>
            <a:ext cx="3492000" cy="2771444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3262988" y="3717032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>
                <a:solidFill>
                  <a:srgbClr val="000000"/>
                </a:solidFill>
                <a:latin typeface="Arial-BoldMT"/>
                <a:ea typeface="Calibri" pitchFamily="34" charset="0"/>
                <a:cs typeface="Mudir MT" pitchFamily="2" charset="-78"/>
              </a:rPr>
              <a:t>ازهار نبات </a:t>
            </a:r>
            <a:r>
              <a:rPr lang="en-US" b="1" i="1" dirty="0">
                <a:solidFill>
                  <a:srgbClr val="000000"/>
                </a:solidFill>
                <a:latin typeface="Arial-BoldMT"/>
                <a:ea typeface="Calibri" pitchFamily="34" charset="0"/>
                <a:cs typeface="+mj-cs"/>
              </a:rPr>
              <a:t>asparagus</a:t>
            </a:r>
            <a:endParaRPr lang="ar-IQ" i="1" dirty="0">
              <a:cs typeface="+mj-cs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84020" y="3979862"/>
            <a:ext cx="7775960" cy="2617490"/>
            <a:chOff x="468176" y="3979862"/>
            <a:chExt cx="7775960" cy="2617490"/>
          </a:xfrm>
        </p:grpSpPr>
        <p:pic>
          <p:nvPicPr>
            <p:cNvPr id="1029" name="Picture 5" descr="C:\Users\dell\Pictures\lilium-candidum-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8176" y="4044491"/>
              <a:ext cx="4392000" cy="2543397"/>
            </a:xfrm>
            <a:prstGeom prst="rect">
              <a:avLst/>
            </a:prstGeom>
            <a:noFill/>
          </p:spPr>
        </p:pic>
        <p:pic>
          <p:nvPicPr>
            <p:cNvPr id="1030" name="Picture 6" descr="C:\Users\dell\Pictures\32861019052_bcfff2a973_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4035265"/>
              <a:ext cx="3528000" cy="2494428"/>
            </a:xfrm>
            <a:prstGeom prst="rect">
              <a:avLst/>
            </a:prstGeom>
            <a:noFill/>
          </p:spPr>
        </p:pic>
        <p:pic>
          <p:nvPicPr>
            <p:cNvPr id="1031" name="Picture 7" descr="C:\Users\dell\Pictures\stamen-and-pistil-of-white-flower-lilium-candidum-madonna-lily-close-up-X17JF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6136" y="3979862"/>
              <a:ext cx="2448000" cy="2617490"/>
            </a:xfrm>
            <a:prstGeom prst="rect">
              <a:avLst/>
            </a:prstGeom>
            <a:noFill/>
          </p:spPr>
        </p:pic>
      </p:grpSp>
      <p:sp>
        <p:nvSpPr>
          <p:cNvPr id="13" name="مربع نص 12"/>
          <p:cNvSpPr txBox="1"/>
          <p:nvPr/>
        </p:nvSpPr>
        <p:spPr>
          <a:xfrm>
            <a:off x="4757174" y="6444044"/>
            <a:ext cx="37032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r>
              <a:rPr lang="ar-IQ" b="1" dirty="0">
                <a:solidFill>
                  <a:srgbClr val="000000"/>
                </a:solidFill>
                <a:latin typeface="Arial-BoldMT"/>
                <a:ea typeface="Calibri" pitchFamily="34" charset="0"/>
                <a:cs typeface="Mudir MT" pitchFamily="2" charset="-78"/>
              </a:rPr>
              <a:t>ازهار الزنبق الابيض  </a:t>
            </a:r>
            <a:r>
              <a:rPr lang="en-US" b="1" i="1" dirty="0" err="1">
                <a:solidFill>
                  <a:srgbClr val="000000"/>
                </a:solidFill>
                <a:latin typeface="Arial-BoldMT"/>
                <a:ea typeface="Calibri" pitchFamily="34" charset="0"/>
                <a:cs typeface="+mj-cs"/>
              </a:rPr>
              <a:t>lilium</a:t>
            </a:r>
            <a:r>
              <a:rPr lang="en-US" b="1" dirty="0">
                <a:solidFill>
                  <a:srgbClr val="000000"/>
                </a:solidFill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-BoldMT"/>
                <a:ea typeface="Calibri" pitchFamily="34" charset="0"/>
                <a:cs typeface="+mj-cs"/>
              </a:rPr>
              <a:t>candidum</a:t>
            </a:r>
            <a:endParaRPr lang="ar-IQ" i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332656"/>
            <a:ext cx="864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dirty="0" err="1">
                <a:cs typeface="Mudir MT" pitchFamily="2" charset="-78"/>
              </a:rPr>
              <a:t>.4.</a:t>
            </a:r>
            <a:r>
              <a:rPr lang="ar-IQ" dirty="0">
                <a:cs typeface="Mudir MT" pitchFamily="2" charset="-78"/>
              </a:rPr>
              <a:t> </a:t>
            </a:r>
            <a:r>
              <a:rPr lang="ar-IQ" dirty="0" err="1">
                <a:cs typeface="Mudir MT" pitchFamily="2" charset="-78"/>
              </a:rPr>
              <a:t>الاسدية</a:t>
            </a:r>
            <a:r>
              <a:rPr lang="ar-IQ" dirty="0">
                <a:cs typeface="Mudir MT" pitchFamily="2" charset="-78"/>
              </a:rPr>
              <a:t> فوق </a:t>
            </a:r>
            <a:r>
              <a:rPr lang="ar-IQ" dirty="0" err="1">
                <a:cs typeface="Mudir MT" pitchFamily="2" charset="-78"/>
              </a:rPr>
              <a:t>مدقية</a:t>
            </a:r>
            <a:r>
              <a:rPr lang="ar-IQ" dirty="0">
                <a:cs typeface="Mudir MT" pitchFamily="2" charset="-78"/>
              </a:rPr>
              <a:t> </a:t>
            </a:r>
            <a:r>
              <a:rPr lang="en-US" dirty="0" err="1">
                <a:cs typeface="Mudir MT" pitchFamily="2" charset="-78"/>
              </a:rPr>
              <a:t>Gynandrous</a:t>
            </a:r>
            <a:r>
              <a:rPr lang="en-US" dirty="0">
                <a:cs typeface="Mudir MT" pitchFamily="2" charset="-78"/>
              </a:rPr>
              <a:t> </a:t>
            </a:r>
            <a:r>
              <a:rPr lang="ar-IQ" dirty="0">
                <a:cs typeface="Mudir MT" pitchFamily="2" charset="-78"/>
              </a:rPr>
              <a:t> ترتكز </a:t>
            </a:r>
            <a:r>
              <a:rPr lang="ar-IQ" dirty="0" err="1">
                <a:cs typeface="Mudir MT" pitchFamily="2" charset="-78"/>
              </a:rPr>
              <a:t>الاسدية</a:t>
            </a:r>
            <a:r>
              <a:rPr lang="ar-IQ" dirty="0">
                <a:cs typeface="Mudir MT" pitchFamily="2" charset="-78"/>
              </a:rPr>
              <a:t>  على </a:t>
            </a:r>
            <a:r>
              <a:rPr lang="ar-IQ" dirty="0" err="1">
                <a:cs typeface="Mudir MT" pitchFamily="2" charset="-78"/>
              </a:rPr>
              <a:t>المدقة</a:t>
            </a:r>
            <a:r>
              <a:rPr lang="ar-IQ" dirty="0">
                <a:cs typeface="Mudir MT" pitchFamily="2" charset="-78"/>
              </a:rPr>
              <a:t>  هذه الحالة تلاحظ في ازهار </a:t>
            </a:r>
            <a:r>
              <a:rPr lang="en-US" dirty="0">
                <a:cs typeface="Mudir MT" pitchFamily="2" charset="-78"/>
              </a:rPr>
              <a:t> ,</a:t>
            </a:r>
            <a:r>
              <a:rPr lang="en-US" dirty="0" err="1">
                <a:cs typeface="Mudir MT" pitchFamily="2" charset="-78"/>
              </a:rPr>
              <a:t>Tulipe</a:t>
            </a:r>
            <a:r>
              <a:rPr lang="ar-IQ" dirty="0" err="1">
                <a:cs typeface="Mudir MT" pitchFamily="2" charset="-78"/>
              </a:rPr>
              <a:t>وازهار</a:t>
            </a:r>
            <a:r>
              <a:rPr lang="ar-IQ" dirty="0">
                <a:cs typeface="Mudir MT" pitchFamily="2" charset="-78"/>
              </a:rPr>
              <a:t> النرجس الكاذب   </a:t>
            </a:r>
            <a:r>
              <a:rPr lang="en-US" dirty="0">
                <a:cs typeface="Mudir MT" pitchFamily="2" charset="-78"/>
              </a:rPr>
              <a:t>Narcissus </a:t>
            </a:r>
            <a:r>
              <a:rPr lang="en-US" dirty="0" err="1">
                <a:cs typeface="Mudir MT" pitchFamily="2" charset="-78"/>
              </a:rPr>
              <a:t>pesudonarcisus</a:t>
            </a:r>
            <a:r>
              <a:rPr lang="en-US" dirty="0">
                <a:cs typeface="Mudir MT" pitchFamily="2" charset="-78"/>
              </a:rPr>
              <a:t> </a:t>
            </a:r>
            <a:r>
              <a:rPr lang="ar-IQ" dirty="0">
                <a:cs typeface="Mudir MT" pitchFamily="2" charset="-78"/>
              </a:rPr>
              <a:t> اذ يكون موقع </a:t>
            </a:r>
            <a:r>
              <a:rPr lang="ar-IQ" dirty="0" err="1">
                <a:cs typeface="Mudir MT" pitchFamily="2" charset="-78"/>
              </a:rPr>
              <a:t>الاسدية</a:t>
            </a:r>
            <a:r>
              <a:rPr lang="ar-IQ" dirty="0">
                <a:cs typeface="Mudir MT" pitchFamily="2" charset="-78"/>
              </a:rPr>
              <a:t> بالقرب من القلم </a:t>
            </a:r>
          </a:p>
        </p:txBody>
      </p:sp>
      <p:pic>
        <p:nvPicPr>
          <p:cNvPr id="9" name="Picture 4" descr="C:\Users\dell\Pictures\wild-daffodil-lent-lily-narcissus-pseudonarcissus-cross-section-of-EJXT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88" y="1106130"/>
            <a:ext cx="2160000" cy="3474998"/>
          </a:xfrm>
          <a:prstGeom prst="rect">
            <a:avLst/>
          </a:prstGeom>
          <a:noFill/>
        </p:spPr>
      </p:pic>
      <p:pic>
        <p:nvPicPr>
          <p:cNvPr id="10" name="صورة 9" descr="E:\New folder (2)\٢٠٢٠٠٣١٨_٠٠١١٢٤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52" y="4401368"/>
            <a:ext cx="216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dell\Pictures\Flickr_-_Per_Ola_Wiberg___mostly_away_-_yellow_tul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08374"/>
            <a:ext cx="2448000" cy="2772954"/>
          </a:xfrm>
          <a:prstGeom prst="rect">
            <a:avLst/>
          </a:prstGeom>
          <a:noFill/>
        </p:spPr>
      </p:pic>
      <p:pic>
        <p:nvPicPr>
          <p:cNvPr id="1034" name="Picture 10" descr="C:\Users\dell\Pictures\fb90f698c16d2f270737342d0ee05b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2844192" y="1484784"/>
            <a:ext cx="3456000" cy="1939883"/>
          </a:xfrm>
          <a:prstGeom prst="rect">
            <a:avLst/>
          </a:prstGeom>
          <a:noFill/>
        </p:spPr>
      </p:pic>
      <p:pic>
        <p:nvPicPr>
          <p:cNvPr id="1036" name="Picture 12" descr="C:\Users\dell\Pictures\reproductive-parts-tulip-flower-white-background-lot-yellow-pollen-stamen-stigma-withered-tulip-11086713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6381359" y="4158239"/>
            <a:ext cx="3060000" cy="225027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9" name="Picture 5" descr="C:\Users\dell\Pictures\800w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196752"/>
            <a:ext cx="2340000" cy="3518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084169" y="251356"/>
            <a:ext cx="2656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اتحاد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Stamens union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2103" y="673587"/>
            <a:ext cx="8859798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تلتحم </a:t>
            </a:r>
            <a:r>
              <a:rPr kumimoji="0" lang="ar-IQ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مع بعضها البعض  في كثير من الانواع النباتية من خلال</a:t>
            </a: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اتحاد </a:t>
            </a:r>
            <a:r>
              <a:rPr kumimoji="0" lang="ar-IQ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الخويطات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Synstemony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: تكون </a:t>
            </a:r>
            <a:r>
              <a:rPr kumimoji="0" lang="ar-IQ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خويطات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ملتحمة مع بعضها البعض لتكون انبوبا يعرف </a:t>
            </a:r>
            <a:r>
              <a:rPr kumimoji="0" lang="ar-IQ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بالانبوب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السدودي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Staminal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(tube)</a:t>
            </a:r>
            <a:endParaRPr kumimoji="0" lang="ar-IQ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Mudir MT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</a:t>
            </a:r>
            <a:r>
              <a:rPr kumimoji="0" lang="ar-IQ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وتتاخذ</a:t>
            </a:r>
            <a:r>
              <a:rPr kumimoji="0" lang="ar-IQ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عدة اشكال</a:t>
            </a:r>
            <a:endParaRPr kumimoji="0" lang="ar-IQ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528" y="1772817"/>
            <a:ext cx="864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r-IQ" dirty="0" err="1">
                <a:cs typeface="Mudir MT" pitchFamily="2" charset="-78"/>
              </a:rPr>
              <a:t>اسدية</a:t>
            </a:r>
            <a:r>
              <a:rPr lang="ar-IQ" dirty="0">
                <a:cs typeface="Mudir MT" pitchFamily="2" charset="-78"/>
              </a:rPr>
              <a:t> احادية الحزمة </a:t>
            </a:r>
            <a:r>
              <a:rPr lang="en-US" dirty="0" err="1">
                <a:cs typeface="Mudir MT" pitchFamily="2" charset="-78"/>
              </a:rPr>
              <a:t>Monadelphous</a:t>
            </a:r>
            <a:r>
              <a:rPr lang="en-US" dirty="0">
                <a:cs typeface="Mudir MT" pitchFamily="2" charset="-78"/>
              </a:rPr>
              <a:t> </a:t>
            </a:r>
            <a:r>
              <a:rPr lang="en-US" dirty="0" err="1">
                <a:cs typeface="Mudir MT" pitchFamily="2" charset="-78"/>
              </a:rPr>
              <a:t>androecium</a:t>
            </a:r>
            <a:r>
              <a:rPr lang="en-US" dirty="0">
                <a:cs typeface="Mudir MT" pitchFamily="2" charset="-78"/>
              </a:rPr>
              <a:t> </a:t>
            </a:r>
            <a:r>
              <a:rPr lang="ar-IQ" dirty="0">
                <a:cs typeface="Mudir MT" pitchFamily="2" charset="-78"/>
              </a:rPr>
              <a:t> تتحد </a:t>
            </a:r>
            <a:r>
              <a:rPr lang="ar-IQ" dirty="0" err="1">
                <a:cs typeface="Mudir MT" pitchFamily="2" charset="-78"/>
              </a:rPr>
              <a:t>الخويطات</a:t>
            </a:r>
            <a:r>
              <a:rPr lang="ar-IQ" dirty="0">
                <a:cs typeface="Mudir MT" pitchFamily="2" charset="-78"/>
              </a:rPr>
              <a:t> جميعها لتكون تركيبا اسطوانيا يحيط </a:t>
            </a:r>
            <a:r>
              <a:rPr lang="ar-IQ" dirty="0" err="1">
                <a:cs typeface="Mudir MT" pitchFamily="2" charset="-78"/>
              </a:rPr>
              <a:t>بالمدقة</a:t>
            </a:r>
            <a:r>
              <a:rPr lang="ar-IQ" dirty="0">
                <a:cs typeface="Mudir MT" pitchFamily="2" charset="-78"/>
              </a:rPr>
              <a:t>  كما في افراد العائلة </a:t>
            </a:r>
            <a:r>
              <a:rPr lang="ar-IQ" dirty="0" err="1">
                <a:cs typeface="Mudir MT" pitchFamily="2" charset="-78"/>
              </a:rPr>
              <a:t>الخبازية</a:t>
            </a:r>
            <a:r>
              <a:rPr lang="ar-IQ" dirty="0">
                <a:cs typeface="Mudir MT" pitchFamily="2" charset="-78"/>
              </a:rPr>
              <a:t> </a:t>
            </a:r>
          </a:p>
        </p:txBody>
      </p:sp>
      <p:pic>
        <p:nvPicPr>
          <p:cNvPr id="6" name="صورة 5" descr="E:\New folder (2)\rep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7288"/>
            <a:ext cx="1944000" cy="302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E:\New folder (2)\1280px-flower_large_sta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45235" y="2996952"/>
            <a:ext cx="3859213" cy="3027363"/>
          </a:xfrm>
          <a:prstGeom prst="rect">
            <a:avLst/>
          </a:prstGeom>
          <a:noFill/>
        </p:spPr>
      </p:pic>
      <p:pic>
        <p:nvPicPr>
          <p:cNvPr id="1027" name="Picture 3" descr="C:\Users\dell\Pictures\11e707cc2e0d8bcd8e0a657ab74b380a--hibiscus-flowers-real-flow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900" y="2958430"/>
            <a:ext cx="22479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مخصص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0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909</Words>
  <Application>Microsoft Office PowerPoint</Application>
  <PresentationFormat>عرض على الشاشة (3:4)‏</PresentationFormat>
  <Paragraphs>75</Paragraphs>
  <Slides>16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الاسدية   Stamen) ) Androecium  تعد الاسدية  من الناحية التصنيفية من أهم الاجزاء الزهرية لمساهمتها في عملية التكاثر , كما أن خواصها المتنوعة والمتميزة يعول عليها  في عمليات تشخيص الانواع النباتية بل أنها تعطي ادلة مهمة على العلاقات الوراثية بين المراتب التصنيفية المختلفة .</dc:title>
  <dc:creator>dell</dc:creator>
  <cp:lastModifiedBy>dell</cp:lastModifiedBy>
  <cp:revision>149</cp:revision>
  <dcterms:created xsi:type="dcterms:W3CDTF">2020-03-18T18:45:33Z</dcterms:created>
  <dcterms:modified xsi:type="dcterms:W3CDTF">2020-04-06T05:11:14Z</dcterms:modified>
</cp:coreProperties>
</file>